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26D_8FF4E925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753" r:id="rId2"/>
  </p:sldMasterIdLst>
  <p:notesMasterIdLst>
    <p:notesMasterId r:id="rId13"/>
  </p:notesMasterIdLst>
  <p:sldIdLst>
    <p:sldId id="351" r:id="rId3"/>
    <p:sldId id="562" r:id="rId4"/>
    <p:sldId id="594" r:id="rId5"/>
    <p:sldId id="439" r:id="rId6"/>
    <p:sldId id="601" r:id="rId7"/>
    <p:sldId id="627" r:id="rId8"/>
    <p:sldId id="621" r:id="rId9"/>
    <p:sldId id="629" r:id="rId10"/>
    <p:sldId id="665" r:id="rId11"/>
    <p:sldId id="355" r:id="rId12"/>
  </p:sldIdLst>
  <p:sldSz cx="9144000" cy="5143500" type="screen16x9"/>
  <p:notesSz cx="6858000" cy="9144000"/>
  <p:embeddedFontLst>
    <p:embeddedFont>
      <p:font typeface="Brussels Serif" panose="020B0604020202020204" charset="0"/>
      <p:regular r:id="rId14"/>
    </p:embeddedFont>
    <p:embeddedFont>
      <p:font typeface="Inter Light" panose="020B0604020202020204" charset="0"/>
      <p:regular r:id="rId15"/>
      <p:italic r:id="rId16"/>
    </p:embeddedFont>
    <p:embeddedFont>
      <p:font typeface="Inter SemiBold" panose="020B0604020202020204" charset="0"/>
      <p:bold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EEA06E-550E-4230-D4C3-6FAA63DAE102}" name="Simont Braun" initials="SB" userId="Simont Brau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2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8/10/relationships/authors" Target="authors.xml"/></Relationships>
</file>

<file path=ppt/comments/modernComment_26D_8FF4E9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774291F-C415-4A2E-AD03-2C7E5634BCEC}" authorId="{A9EEA06E-550E-4230-D4C3-6FAA63DAE102}" created="2025-11-14T08:35:52.882">
    <pc:sldMkLst xmlns:pc="http://schemas.microsoft.com/office/powerpoint/2013/main/command">
      <pc:docMk/>
      <pc:sldMk cId="2415192357" sldId="621"/>
    </pc:sldMkLst>
    <p188:txBody>
      <a:bodyPr/>
      <a:lstStyle/>
      <a:p>
        <a:r>
          <a:rPr lang="fr-FR"/>
          <a:t>https://www.politico.eu/article/eu-to-propose-delay-of-key-part-of-landmark-ai-law-by-one-year/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2FC20-D5CD-4659-A61E-1C35D4561CB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11DF7392-8667-44DD-8ED8-8B886C78036A}">
      <dgm:prSet phldrT="[Text]" custT="1"/>
      <dgm:spPr>
        <a:solidFill>
          <a:srgbClr val="F68D2E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fr-FR" sz="2000" b="1" noProof="0">
              <a:latin typeface="Roboto"/>
              <a:ea typeface="Roboto"/>
              <a:cs typeface="Roboto"/>
            </a:rPr>
            <a:t>À propos </a:t>
          </a:r>
          <a:r>
            <a:rPr lang="fr-FR" sz="2000" b="1" noProof="0">
              <a:latin typeface="Arial"/>
              <a:cs typeface="Arial"/>
            </a:rPr>
            <a:t>de nous</a:t>
          </a:r>
        </a:p>
      </dgm:t>
    </dgm:pt>
    <dgm:pt modelId="{15BD5B37-819A-4322-B11F-93857E13C270}" type="parTrans" cxnId="{E548DC7C-B119-4B32-A971-B267B33F37C2}">
      <dgm:prSet/>
      <dgm:spPr/>
      <dgm:t>
        <a:bodyPr/>
        <a:lstStyle/>
        <a:p>
          <a:pPr>
            <a:lnSpc>
              <a:spcPct val="100000"/>
            </a:lnSpc>
          </a:pPr>
          <a:endParaRPr lang="en-B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CDD21-0CC4-45B4-ACAC-37A7810CC69F}" type="sibTrans" cxnId="{E548DC7C-B119-4B32-A971-B267B33F37C2}">
      <dgm:prSet/>
      <dgm:spPr/>
      <dgm:t>
        <a:bodyPr/>
        <a:lstStyle/>
        <a:p>
          <a:pPr>
            <a:lnSpc>
              <a:spcPct val="100000"/>
            </a:lnSpc>
          </a:pPr>
          <a:endParaRPr lang="en-B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D3269-317C-4AE4-AF5C-E3062C01911D}">
      <dgm:prSet phldrT="[Text]" custT="1"/>
      <dgm:spPr/>
      <dgm:t>
        <a:bodyPr/>
        <a:lstStyle/>
        <a:p>
          <a:pPr rtl="0">
            <a:lnSpc>
              <a:spcPct val="100000"/>
            </a:lnSpc>
          </a:pPr>
          <a:r>
            <a:rPr lang="fr-FR" sz="1200" noProof="0">
              <a:latin typeface="Arial"/>
              <a:cs typeface="Arial"/>
            </a:rPr>
            <a:t>Fondé en 2003</a:t>
          </a:r>
        </a:p>
      </dgm:t>
    </dgm:pt>
    <dgm:pt modelId="{B6196AEF-4D28-484C-8CA8-627496AB7C82}" type="parTrans" cxnId="{CE65BBEC-7631-45EF-87A9-E527697E99F3}">
      <dgm:prSet/>
      <dgm:spPr/>
      <dgm:t>
        <a:bodyPr/>
        <a:lstStyle/>
        <a:p>
          <a:pPr>
            <a:lnSpc>
              <a:spcPct val="100000"/>
            </a:lnSpc>
          </a:pPr>
          <a:endParaRPr lang="en-B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6F2FA-2F93-4866-9A35-9A8AE2350D0B}" type="sibTrans" cxnId="{CE65BBEC-7631-45EF-87A9-E527697E99F3}">
      <dgm:prSet/>
      <dgm:spPr/>
      <dgm:t>
        <a:bodyPr/>
        <a:lstStyle/>
        <a:p>
          <a:pPr>
            <a:lnSpc>
              <a:spcPct val="100000"/>
            </a:lnSpc>
          </a:pPr>
          <a:endParaRPr lang="en-B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E9A6B-1C80-42B6-B487-0B0FBC7FA429}">
      <dgm:prSet phldrT="[Text]" custT="1"/>
      <dgm:spPr/>
      <dgm:t>
        <a:bodyPr/>
        <a:lstStyle/>
        <a:p>
          <a:pPr rtl="0">
            <a:lnSpc>
              <a:spcPct val="100000"/>
            </a:lnSpc>
          </a:pPr>
          <a:r>
            <a:rPr lang="fr-FR" sz="1200" noProof="0">
              <a:latin typeface="Arial"/>
              <a:cs typeface="Arial"/>
            </a:rPr>
            <a:t>Basé à Bruxelles, actif dans toute l'Union européenne</a:t>
          </a:r>
        </a:p>
      </dgm:t>
    </dgm:pt>
    <dgm:pt modelId="{1F89315A-ECFF-4717-827F-F4E3B8E7A023}" type="parTrans" cxnId="{85366019-EB2F-4BC9-95E2-F1A7118ED184}">
      <dgm:prSet/>
      <dgm:spPr/>
      <dgm:t>
        <a:bodyPr/>
        <a:lstStyle/>
        <a:p>
          <a:pPr>
            <a:lnSpc>
              <a:spcPct val="100000"/>
            </a:lnSpc>
          </a:pPr>
          <a:endParaRPr lang="en-B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06511A-D4F4-411F-980F-3BC93A62D248}" type="sibTrans" cxnId="{85366019-EB2F-4BC9-95E2-F1A7118ED184}">
      <dgm:prSet/>
      <dgm:spPr/>
      <dgm:t>
        <a:bodyPr/>
        <a:lstStyle/>
        <a:p>
          <a:pPr>
            <a:lnSpc>
              <a:spcPct val="100000"/>
            </a:lnSpc>
          </a:pPr>
          <a:endParaRPr lang="en-B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65152-762E-4539-B016-607746AED37A}">
      <dgm:prSet phldrT="[Text]" custT="1"/>
      <dgm:spPr/>
      <dgm:t>
        <a:bodyPr/>
        <a:lstStyle/>
        <a:p>
          <a:pPr rtl="0">
            <a:lnSpc>
              <a:spcPct val="100000"/>
            </a:lnSpc>
          </a:pPr>
          <a:r>
            <a:rPr lang="fr-FR" sz="1200" noProof="0">
              <a:latin typeface="Arial"/>
              <a:cs typeface="Arial"/>
            </a:rPr>
            <a:t>Cabinet d'excellence en droit des affaires indépendants</a:t>
          </a:r>
        </a:p>
      </dgm:t>
    </dgm:pt>
    <dgm:pt modelId="{B727C4B6-ABCF-4560-B0F9-E83DE6360D11}" type="parTrans" cxnId="{88BF06CA-92CC-42EC-B1BF-6BE88575EB42}">
      <dgm:prSet/>
      <dgm:spPr/>
      <dgm:t>
        <a:bodyPr/>
        <a:lstStyle/>
        <a:p>
          <a:pPr>
            <a:lnSpc>
              <a:spcPct val="100000"/>
            </a:lnSpc>
          </a:pPr>
          <a:endParaRPr lang="en-B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D3122-D319-446F-9871-55C831BC3766}" type="sibTrans" cxnId="{88BF06CA-92CC-42EC-B1BF-6BE88575EB42}">
      <dgm:prSet/>
      <dgm:spPr/>
      <dgm:t>
        <a:bodyPr/>
        <a:lstStyle/>
        <a:p>
          <a:pPr>
            <a:lnSpc>
              <a:spcPct val="100000"/>
            </a:lnSpc>
          </a:pPr>
          <a:endParaRPr lang="en-BE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F5A36F-6B40-4855-85ED-14E120FEFB5E}" type="pres">
      <dgm:prSet presAssocID="{5702FC20-D5CD-4659-A61E-1C35D4561C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EC47E72-8D3C-4A04-9B60-0EE23A4C7313}" type="pres">
      <dgm:prSet presAssocID="{11DF7392-8667-44DD-8ED8-8B886C78036A}" presName="Parent" presStyleLbl="node0" presStyleIdx="0" presStyleCnt="1" custLinFactNeighborX="-11960">
        <dgm:presLayoutVars>
          <dgm:chMax val="6"/>
          <dgm:chPref val="6"/>
        </dgm:presLayoutVars>
      </dgm:prSet>
      <dgm:spPr/>
    </dgm:pt>
    <dgm:pt modelId="{5541AB62-164E-49B9-B6C6-950A89EBD392}" type="pres">
      <dgm:prSet presAssocID="{F9665152-762E-4539-B016-607746AED37A}" presName="Accent1" presStyleCnt="0"/>
      <dgm:spPr/>
    </dgm:pt>
    <dgm:pt modelId="{FD0CF0B0-55E4-4AAB-A218-F5825240CEA1}" type="pres">
      <dgm:prSet presAssocID="{F9665152-762E-4539-B016-607746AED37A}" presName="Accent" presStyleLbl="bgShp" presStyleIdx="0" presStyleCnt="3"/>
      <dgm:spPr/>
    </dgm:pt>
    <dgm:pt modelId="{FE8422EA-FCB8-45FB-B215-C61494552509}" type="pres">
      <dgm:prSet presAssocID="{F9665152-762E-4539-B016-607746AED37A}" presName="Child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5E6B4D8-B2A2-4420-91DB-202EF24EAB57}" type="pres">
      <dgm:prSet presAssocID="{89CD3269-317C-4AE4-AF5C-E3062C01911D}" presName="Accent2" presStyleCnt="0"/>
      <dgm:spPr/>
    </dgm:pt>
    <dgm:pt modelId="{7461627D-9940-4449-AB24-A939B1DE18BD}" type="pres">
      <dgm:prSet presAssocID="{89CD3269-317C-4AE4-AF5C-E3062C01911D}" presName="Accent" presStyleLbl="bgShp" presStyleIdx="1" presStyleCnt="3"/>
      <dgm:spPr/>
    </dgm:pt>
    <dgm:pt modelId="{6CF741F3-8F41-46C1-ACC6-7DBF75EA3878}" type="pres">
      <dgm:prSet presAssocID="{89CD3269-317C-4AE4-AF5C-E3062C01911D}" presName="Child2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0A40039-A140-4AC4-BA32-11254AB47FD3}" type="pres">
      <dgm:prSet presAssocID="{267E9A6B-1C80-42B6-B487-0B0FBC7FA429}" presName="Accent3" presStyleCnt="0"/>
      <dgm:spPr/>
    </dgm:pt>
    <dgm:pt modelId="{91A07939-2B68-46A3-B33D-19031591300C}" type="pres">
      <dgm:prSet presAssocID="{267E9A6B-1C80-42B6-B487-0B0FBC7FA429}" presName="Accent" presStyleLbl="bgShp" presStyleIdx="2" presStyleCnt="3"/>
      <dgm:spPr/>
    </dgm:pt>
    <dgm:pt modelId="{092C6A61-4C55-4A2D-B633-1B7E83B7B215}" type="pres">
      <dgm:prSet presAssocID="{267E9A6B-1C80-42B6-B487-0B0FBC7FA429}" presName="Child3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5366019-EB2F-4BC9-95E2-F1A7118ED184}" srcId="{11DF7392-8667-44DD-8ED8-8B886C78036A}" destId="{267E9A6B-1C80-42B6-B487-0B0FBC7FA429}" srcOrd="2" destOrd="0" parTransId="{1F89315A-ECFF-4717-827F-F4E3B8E7A023}" sibTransId="{FF06511A-D4F4-411F-980F-3BC93A62D248}"/>
    <dgm:cxn modelId="{E548DC7C-B119-4B32-A971-B267B33F37C2}" srcId="{5702FC20-D5CD-4659-A61E-1C35D4561CBB}" destId="{11DF7392-8667-44DD-8ED8-8B886C78036A}" srcOrd="0" destOrd="0" parTransId="{15BD5B37-819A-4322-B11F-93857E13C270}" sibTransId="{6D1CDD21-0CC4-45B4-ACAC-37A7810CC69F}"/>
    <dgm:cxn modelId="{2595CCA6-80A5-4E84-931B-512B53D1B43F}" type="presOf" srcId="{11DF7392-8667-44DD-8ED8-8B886C78036A}" destId="{DEC47E72-8D3C-4A04-9B60-0EE23A4C7313}" srcOrd="0" destOrd="0" presId="urn:microsoft.com/office/officeart/2011/layout/HexagonRadial"/>
    <dgm:cxn modelId="{425470BC-C002-43D3-9CEC-F792017FBE6F}" type="presOf" srcId="{F9665152-762E-4539-B016-607746AED37A}" destId="{FE8422EA-FCB8-45FB-B215-C61494552509}" srcOrd="0" destOrd="0" presId="urn:microsoft.com/office/officeart/2011/layout/HexagonRadial"/>
    <dgm:cxn modelId="{88BF06CA-92CC-42EC-B1BF-6BE88575EB42}" srcId="{11DF7392-8667-44DD-8ED8-8B886C78036A}" destId="{F9665152-762E-4539-B016-607746AED37A}" srcOrd="0" destOrd="0" parTransId="{B727C4B6-ABCF-4560-B0F9-E83DE6360D11}" sibTransId="{A0BD3122-D319-446F-9871-55C831BC3766}"/>
    <dgm:cxn modelId="{CE65BBEC-7631-45EF-87A9-E527697E99F3}" srcId="{11DF7392-8667-44DD-8ED8-8B886C78036A}" destId="{89CD3269-317C-4AE4-AF5C-E3062C01911D}" srcOrd="1" destOrd="0" parTransId="{B6196AEF-4D28-484C-8CA8-627496AB7C82}" sibTransId="{9266F2FA-2F93-4866-9A35-9A8AE2350D0B}"/>
    <dgm:cxn modelId="{C17EF1F4-6B03-4191-B2EC-CBE6B815F33D}" type="presOf" srcId="{5702FC20-D5CD-4659-A61E-1C35D4561CBB}" destId="{5EF5A36F-6B40-4855-85ED-14E120FEFB5E}" srcOrd="0" destOrd="0" presId="urn:microsoft.com/office/officeart/2011/layout/HexagonRadial"/>
    <dgm:cxn modelId="{8299B4F6-F0CC-4618-B536-86A822C4BAFE}" type="presOf" srcId="{267E9A6B-1C80-42B6-B487-0B0FBC7FA429}" destId="{092C6A61-4C55-4A2D-B633-1B7E83B7B215}" srcOrd="0" destOrd="0" presId="urn:microsoft.com/office/officeart/2011/layout/HexagonRadial"/>
    <dgm:cxn modelId="{CD2BF4F8-0A1B-4797-8531-385828EBE0AD}" type="presOf" srcId="{89CD3269-317C-4AE4-AF5C-E3062C01911D}" destId="{6CF741F3-8F41-46C1-ACC6-7DBF75EA3878}" srcOrd="0" destOrd="0" presId="urn:microsoft.com/office/officeart/2011/layout/HexagonRadial"/>
    <dgm:cxn modelId="{A2FFAC77-BFCF-4793-9006-96947A6320A2}" type="presParOf" srcId="{5EF5A36F-6B40-4855-85ED-14E120FEFB5E}" destId="{DEC47E72-8D3C-4A04-9B60-0EE23A4C7313}" srcOrd="0" destOrd="0" presId="urn:microsoft.com/office/officeart/2011/layout/HexagonRadial"/>
    <dgm:cxn modelId="{396B3781-59E2-460A-8701-22CB9901184A}" type="presParOf" srcId="{5EF5A36F-6B40-4855-85ED-14E120FEFB5E}" destId="{5541AB62-164E-49B9-B6C6-950A89EBD392}" srcOrd="1" destOrd="0" presId="urn:microsoft.com/office/officeart/2011/layout/HexagonRadial"/>
    <dgm:cxn modelId="{1783DF05-971A-4964-9C2C-8C1712FA8628}" type="presParOf" srcId="{5541AB62-164E-49B9-B6C6-950A89EBD392}" destId="{FD0CF0B0-55E4-4AAB-A218-F5825240CEA1}" srcOrd="0" destOrd="0" presId="urn:microsoft.com/office/officeart/2011/layout/HexagonRadial"/>
    <dgm:cxn modelId="{DC233225-4693-4B69-B8FC-5C95FAE59759}" type="presParOf" srcId="{5EF5A36F-6B40-4855-85ED-14E120FEFB5E}" destId="{FE8422EA-FCB8-45FB-B215-C61494552509}" srcOrd="2" destOrd="0" presId="urn:microsoft.com/office/officeart/2011/layout/HexagonRadial"/>
    <dgm:cxn modelId="{27C5E2E3-66B0-415D-B6AA-8AC5091B783F}" type="presParOf" srcId="{5EF5A36F-6B40-4855-85ED-14E120FEFB5E}" destId="{25E6B4D8-B2A2-4420-91DB-202EF24EAB57}" srcOrd="3" destOrd="0" presId="urn:microsoft.com/office/officeart/2011/layout/HexagonRadial"/>
    <dgm:cxn modelId="{7A492774-415E-4861-8145-18568F4AA63F}" type="presParOf" srcId="{25E6B4D8-B2A2-4420-91DB-202EF24EAB57}" destId="{7461627D-9940-4449-AB24-A939B1DE18BD}" srcOrd="0" destOrd="0" presId="urn:microsoft.com/office/officeart/2011/layout/HexagonRadial"/>
    <dgm:cxn modelId="{187F7D5E-F7E2-4F4A-A64B-A5B84D010C4A}" type="presParOf" srcId="{5EF5A36F-6B40-4855-85ED-14E120FEFB5E}" destId="{6CF741F3-8F41-46C1-ACC6-7DBF75EA3878}" srcOrd="4" destOrd="0" presId="urn:microsoft.com/office/officeart/2011/layout/HexagonRadial"/>
    <dgm:cxn modelId="{8F6ACC4C-13A1-409D-9F06-3CF221FE6069}" type="presParOf" srcId="{5EF5A36F-6B40-4855-85ED-14E120FEFB5E}" destId="{C0A40039-A140-4AC4-BA32-11254AB47FD3}" srcOrd="5" destOrd="0" presId="urn:microsoft.com/office/officeart/2011/layout/HexagonRadial"/>
    <dgm:cxn modelId="{75667D1E-0C6A-4F1E-A719-E11564A26D77}" type="presParOf" srcId="{C0A40039-A140-4AC4-BA32-11254AB47FD3}" destId="{91A07939-2B68-46A3-B33D-19031591300C}" srcOrd="0" destOrd="0" presId="urn:microsoft.com/office/officeart/2011/layout/HexagonRadial"/>
    <dgm:cxn modelId="{4D5D7557-442C-454B-9142-2F68764FBFEE}" type="presParOf" srcId="{5EF5A36F-6B40-4855-85ED-14E120FEFB5E}" destId="{092C6A61-4C55-4A2D-B633-1B7E83B7B215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21EFF-B197-4BAD-8CE1-AC5D9500DC83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BE"/>
        </a:p>
      </dgm:t>
    </dgm:pt>
    <dgm:pt modelId="{9C3B2986-5FCC-4670-848A-13014C57452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Services bancaires</a:t>
          </a:r>
        </a:p>
      </dgm:t>
    </dgm:pt>
    <dgm:pt modelId="{E27E85BF-0646-40ED-A89B-763432178352}" type="parTrans" cxnId="{B394FF60-9585-4D84-8352-EA5E345F2D3F}">
      <dgm:prSet/>
      <dgm:spPr/>
      <dgm:t>
        <a:bodyPr/>
        <a:lstStyle/>
        <a:p>
          <a:endParaRPr lang="fr-BE" sz="28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0FFCD3-D4DE-4B5E-98CC-52E830FC1FB1}" type="sibTrans" cxnId="{B394FF60-9585-4D84-8352-EA5E345F2D3F}">
      <dgm:prSet/>
      <dgm:spPr/>
      <dgm:t>
        <a:bodyPr/>
        <a:lstStyle/>
        <a:p>
          <a:endParaRPr lang="fr-BE" sz="24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EC576C-AFC9-4851-8729-E29A12DE485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Services de paiement</a:t>
          </a:r>
        </a:p>
      </dgm:t>
    </dgm:pt>
    <dgm:pt modelId="{CDF2F0B8-F2E9-4FAA-B01B-B2F2064689D2}" type="parTrans" cxnId="{4B8E3BC8-0C5F-49ED-A851-58F4CF1B3165}">
      <dgm:prSet/>
      <dgm:spPr/>
      <dgm:t>
        <a:bodyPr/>
        <a:lstStyle/>
        <a:p>
          <a:endParaRPr lang="fr-BE" sz="28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81F11-D5A7-40C0-BB7C-F64EA309A528}" type="sibTrans" cxnId="{4B8E3BC8-0C5F-49ED-A851-58F4CF1B3165}">
      <dgm:prSet/>
      <dgm:spPr/>
      <dgm:t>
        <a:bodyPr/>
        <a:lstStyle/>
        <a:p>
          <a:endParaRPr lang="fr-BE" sz="24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2091F-DAD0-44CE-A943-F2E19E59226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Crédits et prêts</a:t>
          </a:r>
        </a:p>
      </dgm:t>
    </dgm:pt>
    <dgm:pt modelId="{8076A238-258D-4E64-BCF6-24D96B796E1D}" type="parTrans" cxnId="{52610059-B4BA-42F2-BB58-2E355CA1C64A}">
      <dgm:prSet/>
      <dgm:spPr/>
      <dgm:t>
        <a:bodyPr/>
        <a:lstStyle/>
        <a:p>
          <a:endParaRPr lang="fr-BE" sz="28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7DEAD6-2C97-4961-89E3-C3569E02D690}" type="sibTrans" cxnId="{52610059-B4BA-42F2-BB58-2E355CA1C64A}">
      <dgm:prSet/>
      <dgm:spPr/>
      <dgm:t>
        <a:bodyPr/>
        <a:lstStyle/>
        <a:p>
          <a:endParaRPr lang="fr-BE" sz="24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74EE6-8553-4F56-8331-BD21AC16A95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Services d’assurances</a:t>
          </a:r>
        </a:p>
      </dgm:t>
    </dgm:pt>
    <dgm:pt modelId="{28AD75A8-3DA9-471D-94C4-8E0C30722311}" type="parTrans" cxnId="{9D135F63-0B25-4910-B87C-8B4E7F4B5447}">
      <dgm:prSet/>
      <dgm:spPr/>
      <dgm:t>
        <a:bodyPr/>
        <a:lstStyle/>
        <a:p>
          <a:endParaRPr lang="fr-BE" sz="28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B99FA-FE94-412C-905F-734CC3BC03E2}" type="sibTrans" cxnId="{9D135F63-0B25-4910-B87C-8B4E7F4B5447}">
      <dgm:prSet/>
      <dgm:spPr/>
      <dgm:t>
        <a:bodyPr/>
        <a:lstStyle/>
        <a:p>
          <a:endParaRPr lang="fr-BE" sz="24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FC830-1E4F-4149-B1A8-084A9CC4D15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Services d’investissements</a:t>
          </a:r>
        </a:p>
      </dgm:t>
    </dgm:pt>
    <dgm:pt modelId="{37283BB0-F2BA-425E-BD84-0C2971960239}" type="parTrans" cxnId="{2D01BF2D-4EAB-487C-8849-A687B3CF9AB0}">
      <dgm:prSet/>
      <dgm:spPr/>
      <dgm:t>
        <a:bodyPr/>
        <a:lstStyle/>
        <a:p>
          <a:endParaRPr lang="fr-BE" sz="28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5F589-A563-4324-AE6B-184CF2041113}" type="sibTrans" cxnId="{2D01BF2D-4EAB-487C-8849-A687B3CF9AB0}">
      <dgm:prSet/>
      <dgm:spPr/>
      <dgm:t>
        <a:bodyPr/>
        <a:lstStyle/>
        <a:p>
          <a:endParaRPr lang="fr-BE" sz="24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8FFC3-9C54-438D-A0D9-47A9AE320D4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Crypto-actifs</a:t>
          </a:r>
        </a:p>
      </dgm:t>
    </dgm:pt>
    <dgm:pt modelId="{9948820B-51BA-400C-89F4-B506632963EA}" type="parTrans" cxnId="{408E2DE2-0FF8-4E35-BA2A-4D98071E0692}">
      <dgm:prSet/>
      <dgm:spPr/>
      <dgm:t>
        <a:bodyPr/>
        <a:lstStyle/>
        <a:p>
          <a:endParaRPr lang="fr-BE" sz="28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6D4EE6-E293-4C1B-8AC0-72188D68C356}" type="sibTrans" cxnId="{408E2DE2-0FF8-4E35-BA2A-4D98071E0692}">
      <dgm:prSet/>
      <dgm:spPr/>
      <dgm:t>
        <a:bodyPr/>
        <a:lstStyle/>
        <a:p>
          <a:endParaRPr lang="fr-BE" sz="24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9D04C-60AB-49FE-9972-BF3D953F0A1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Services techniques</a:t>
          </a:r>
        </a:p>
      </dgm:t>
    </dgm:pt>
    <dgm:pt modelId="{AF039B36-E7D3-4C2B-A651-BD7ED159E9E1}" type="parTrans" cxnId="{791E6AF0-E316-4661-9A15-08CB5CDC7B5D}">
      <dgm:prSet/>
      <dgm:spPr/>
      <dgm:t>
        <a:bodyPr/>
        <a:lstStyle/>
        <a:p>
          <a:endParaRPr lang="fr-BE" sz="28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92F31-0D6E-4B0D-9A2E-9583E74D6F66}" type="sibTrans" cxnId="{791E6AF0-E316-4661-9A15-08CB5CDC7B5D}">
      <dgm:prSet/>
      <dgm:spPr/>
      <dgm:t>
        <a:bodyPr/>
        <a:lstStyle/>
        <a:p>
          <a:endParaRPr lang="fr-BE" sz="24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8A0EB-3D8D-4D8E-B1B9-A7616819BE9E}" type="pres">
      <dgm:prSet presAssocID="{F9C21EFF-B197-4BAD-8CE1-AC5D9500DC83}" presName="root" presStyleCnt="0">
        <dgm:presLayoutVars>
          <dgm:dir/>
          <dgm:resizeHandles val="exact"/>
        </dgm:presLayoutVars>
      </dgm:prSet>
      <dgm:spPr/>
    </dgm:pt>
    <dgm:pt modelId="{94DBC3CD-E476-4077-B2F4-8629B94AD010}" type="pres">
      <dgm:prSet presAssocID="{9C3B2986-5FCC-4670-848A-13014C574527}" presName="compNode" presStyleCnt="0"/>
      <dgm:spPr/>
    </dgm:pt>
    <dgm:pt modelId="{2D4099EE-977F-4413-A909-1D5BC573AC8B}" type="pres">
      <dgm:prSet presAssocID="{9C3B2986-5FCC-4670-848A-13014C57452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with solid fill"/>
        </a:ext>
      </dgm:extLst>
    </dgm:pt>
    <dgm:pt modelId="{9311CC5F-E27E-4B2C-B3EF-070F61875FD9}" type="pres">
      <dgm:prSet presAssocID="{9C3B2986-5FCC-4670-848A-13014C574527}" presName="spaceRect" presStyleCnt="0"/>
      <dgm:spPr/>
    </dgm:pt>
    <dgm:pt modelId="{8B8E1437-0AD3-4A03-AA0D-248BD77398D4}" type="pres">
      <dgm:prSet presAssocID="{9C3B2986-5FCC-4670-848A-13014C574527}" presName="textRect" presStyleLbl="revTx" presStyleIdx="0" presStyleCnt="7">
        <dgm:presLayoutVars>
          <dgm:chMax val="1"/>
          <dgm:chPref val="1"/>
        </dgm:presLayoutVars>
      </dgm:prSet>
      <dgm:spPr/>
    </dgm:pt>
    <dgm:pt modelId="{036B45D3-0FF0-4E60-AE40-97FDD2A69065}" type="pres">
      <dgm:prSet presAssocID="{A90FFCD3-D4DE-4B5E-98CC-52E830FC1FB1}" presName="sibTrans" presStyleCnt="0"/>
      <dgm:spPr/>
    </dgm:pt>
    <dgm:pt modelId="{D073E77B-AD84-437C-A7E1-01F29A8F3183}" type="pres">
      <dgm:prSet presAssocID="{97EC576C-AFC9-4851-8729-E29A12DE4853}" presName="compNode" presStyleCnt="0"/>
      <dgm:spPr/>
    </dgm:pt>
    <dgm:pt modelId="{122EE752-2CD9-4286-B955-6DFCFF60CDAB}" type="pres">
      <dgm:prSet presAssocID="{97EC576C-AFC9-4851-8729-E29A12DE485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72422E0-AA8B-4ADB-AAA7-4D6D54A0E4E5}" type="pres">
      <dgm:prSet presAssocID="{97EC576C-AFC9-4851-8729-E29A12DE4853}" presName="spaceRect" presStyleCnt="0"/>
      <dgm:spPr/>
    </dgm:pt>
    <dgm:pt modelId="{5945F156-0402-4357-A087-F3BAFFA55881}" type="pres">
      <dgm:prSet presAssocID="{97EC576C-AFC9-4851-8729-E29A12DE4853}" presName="textRect" presStyleLbl="revTx" presStyleIdx="1" presStyleCnt="7">
        <dgm:presLayoutVars>
          <dgm:chMax val="1"/>
          <dgm:chPref val="1"/>
        </dgm:presLayoutVars>
      </dgm:prSet>
      <dgm:spPr/>
    </dgm:pt>
    <dgm:pt modelId="{E55FD5E8-91AC-4F5C-99D3-0BEDDDFFABF7}" type="pres">
      <dgm:prSet presAssocID="{F4081F11-D5A7-40C0-BB7C-F64EA309A528}" presName="sibTrans" presStyleCnt="0"/>
      <dgm:spPr/>
    </dgm:pt>
    <dgm:pt modelId="{8B4BEBF2-8A7E-4054-B97A-DC42132564AB}" type="pres">
      <dgm:prSet presAssocID="{E562091F-DAD0-44CE-A943-F2E19E592261}" presName="compNode" presStyleCnt="0"/>
      <dgm:spPr/>
    </dgm:pt>
    <dgm:pt modelId="{B1B25863-B225-459F-B1A6-3D881920E2D1}" type="pres">
      <dgm:prSet presAssocID="{E562091F-DAD0-44CE-A943-F2E19E59226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2227DFBC-9529-4753-8C3A-94CCC8911011}" type="pres">
      <dgm:prSet presAssocID="{E562091F-DAD0-44CE-A943-F2E19E592261}" presName="spaceRect" presStyleCnt="0"/>
      <dgm:spPr/>
    </dgm:pt>
    <dgm:pt modelId="{FD02D018-F099-44B6-B435-737CA1EFBB37}" type="pres">
      <dgm:prSet presAssocID="{E562091F-DAD0-44CE-A943-F2E19E592261}" presName="textRect" presStyleLbl="revTx" presStyleIdx="2" presStyleCnt="7">
        <dgm:presLayoutVars>
          <dgm:chMax val="1"/>
          <dgm:chPref val="1"/>
        </dgm:presLayoutVars>
      </dgm:prSet>
      <dgm:spPr/>
    </dgm:pt>
    <dgm:pt modelId="{F21B121A-2168-48FB-AC22-FF2D63A54676}" type="pres">
      <dgm:prSet presAssocID="{E87DEAD6-2C97-4961-89E3-C3569E02D690}" presName="sibTrans" presStyleCnt="0"/>
      <dgm:spPr/>
    </dgm:pt>
    <dgm:pt modelId="{39187BD5-A461-4DBD-BC76-29E9ED4E66E2}" type="pres">
      <dgm:prSet presAssocID="{DB874EE6-8553-4F56-8331-BD21AC16A95C}" presName="compNode" presStyleCnt="0"/>
      <dgm:spPr/>
    </dgm:pt>
    <dgm:pt modelId="{9B8A9C9A-C33E-413C-989A-2BAC656F1BEC}" type="pres">
      <dgm:prSet presAssocID="{DB874EE6-8553-4F56-8331-BD21AC16A95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mbrella with solid fill"/>
        </a:ext>
      </dgm:extLst>
    </dgm:pt>
    <dgm:pt modelId="{64A0A4EA-E876-4EBF-B9EA-9AA910412070}" type="pres">
      <dgm:prSet presAssocID="{DB874EE6-8553-4F56-8331-BD21AC16A95C}" presName="spaceRect" presStyleCnt="0"/>
      <dgm:spPr/>
    </dgm:pt>
    <dgm:pt modelId="{95FC1C3E-C68E-4C09-8156-F0281E78711E}" type="pres">
      <dgm:prSet presAssocID="{DB874EE6-8553-4F56-8331-BD21AC16A95C}" presName="textRect" presStyleLbl="revTx" presStyleIdx="3" presStyleCnt="7">
        <dgm:presLayoutVars>
          <dgm:chMax val="1"/>
          <dgm:chPref val="1"/>
        </dgm:presLayoutVars>
      </dgm:prSet>
      <dgm:spPr/>
    </dgm:pt>
    <dgm:pt modelId="{AD1D58AC-E7C0-40E4-95F3-F0354B02B4EB}" type="pres">
      <dgm:prSet presAssocID="{B5CB99FA-FE94-412C-905F-734CC3BC03E2}" presName="sibTrans" presStyleCnt="0"/>
      <dgm:spPr/>
    </dgm:pt>
    <dgm:pt modelId="{97E3CFC7-927F-4F2B-A0D2-41C7B1D62F41}" type="pres">
      <dgm:prSet presAssocID="{0D4FC830-1E4F-4149-B1A8-084A9CC4D151}" presName="compNode" presStyleCnt="0"/>
      <dgm:spPr/>
    </dgm:pt>
    <dgm:pt modelId="{83C14DF5-A89D-468D-AE21-F65D9878BEBE}" type="pres">
      <dgm:prSet presAssocID="{0D4FC830-1E4F-4149-B1A8-084A9CC4D151}" presName="iconRect" presStyleLbl="node1" presStyleIdx="4" presStyleCnt="7" custLinFactNeighborX="-2070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88C4392-6D5B-427C-9F17-5DE7E4F5984B}" type="pres">
      <dgm:prSet presAssocID="{0D4FC830-1E4F-4149-B1A8-084A9CC4D151}" presName="spaceRect" presStyleCnt="0"/>
      <dgm:spPr/>
    </dgm:pt>
    <dgm:pt modelId="{A421E877-E27F-4116-B625-CC768B87D60C}" type="pres">
      <dgm:prSet presAssocID="{0D4FC830-1E4F-4149-B1A8-084A9CC4D151}" presName="textRect" presStyleLbl="revTx" presStyleIdx="4" presStyleCnt="7" custScaleX="128685" custLinFactNeighborX="-9321">
        <dgm:presLayoutVars>
          <dgm:chMax val="1"/>
          <dgm:chPref val="1"/>
        </dgm:presLayoutVars>
      </dgm:prSet>
      <dgm:spPr/>
    </dgm:pt>
    <dgm:pt modelId="{863A2DDB-69D9-4881-B5EE-6E94EAD10AF8}" type="pres">
      <dgm:prSet presAssocID="{B1C5F589-A563-4324-AE6B-184CF2041113}" presName="sibTrans" presStyleCnt="0"/>
      <dgm:spPr/>
    </dgm:pt>
    <dgm:pt modelId="{7A75C104-555C-4D5C-9B1C-EAF917A8F7DC}" type="pres">
      <dgm:prSet presAssocID="{51B8FFC3-9C54-438D-A0D9-47A9AE320D46}" presName="compNode" presStyleCnt="0"/>
      <dgm:spPr/>
    </dgm:pt>
    <dgm:pt modelId="{0BE847D8-EACC-40AA-8A28-7752B26992E8}" type="pres">
      <dgm:prSet presAssocID="{51B8FFC3-9C54-438D-A0D9-47A9AE320D46}" presName="iconRect" presStyleLbl="node1" presStyleIdx="5" presStyleCnt="7" custLinFactNeighborX="-14791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96D05848-9AD9-48CB-8FB0-CFA2E181FBCB}" type="pres">
      <dgm:prSet presAssocID="{51B8FFC3-9C54-438D-A0D9-47A9AE320D46}" presName="spaceRect" presStyleCnt="0"/>
      <dgm:spPr/>
    </dgm:pt>
    <dgm:pt modelId="{E5EB9E6F-5657-436F-B0C4-8E7AE39029D5}" type="pres">
      <dgm:prSet presAssocID="{51B8FFC3-9C54-438D-A0D9-47A9AE320D46}" presName="textRect" presStyleLbl="revTx" presStyleIdx="5" presStyleCnt="7" custLinFactNeighborX="-6659">
        <dgm:presLayoutVars>
          <dgm:chMax val="1"/>
          <dgm:chPref val="1"/>
        </dgm:presLayoutVars>
      </dgm:prSet>
      <dgm:spPr/>
    </dgm:pt>
    <dgm:pt modelId="{7232C3CF-9A47-48E2-9477-855859C607B4}" type="pres">
      <dgm:prSet presAssocID="{8C6D4EE6-E293-4C1B-8AC0-72188D68C356}" presName="sibTrans" presStyleCnt="0"/>
      <dgm:spPr/>
    </dgm:pt>
    <dgm:pt modelId="{0422982B-EDCC-4672-8996-B99B35884EE7}" type="pres">
      <dgm:prSet presAssocID="{9839D04C-60AB-49FE-9972-BF3D953F0A16}" presName="compNode" presStyleCnt="0"/>
      <dgm:spPr/>
    </dgm:pt>
    <dgm:pt modelId="{0259CFAC-0DFE-4FE5-8CB6-DD8F092BD4DF}" type="pres">
      <dgm:prSet presAssocID="{9839D04C-60AB-49FE-9972-BF3D953F0A1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A5145E1-A910-4F10-9E44-2407E2148893}" type="pres">
      <dgm:prSet presAssocID="{9839D04C-60AB-49FE-9972-BF3D953F0A16}" presName="spaceRect" presStyleCnt="0"/>
      <dgm:spPr/>
    </dgm:pt>
    <dgm:pt modelId="{5B3CFCF0-51C7-4484-B2AB-801274D9E5BD}" type="pres">
      <dgm:prSet presAssocID="{9839D04C-60AB-49FE-9972-BF3D953F0A16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FACE9F22-882C-48BC-9B49-DA3A02BB2310}" type="presOf" srcId="{E562091F-DAD0-44CE-A943-F2E19E592261}" destId="{FD02D018-F099-44B6-B435-737CA1EFBB37}" srcOrd="0" destOrd="0" presId="urn:microsoft.com/office/officeart/2018/2/layout/IconLabelList"/>
    <dgm:cxn modelId="{74FCF625-9240-43D4-8A18-2E6F57617C31}" type="presOf" srcId="{DB874EE6-8553-4F56-8331-BD21AC16A95C}" destId="{95FC1C3E-C68E-4C09-8156-F0281E78711E}" srcOrd="0" destOrd="0" presId="urn:microsoft.com/office/officeart/2018/2/layout/IconLabelList"/>
    <dgm:cxn modelId="{2D01BF2D-4EAB-487C-8849-A687B3CF9AB0}" srcId="{F9C21EFF-B197-4BAD-8CE1-AC5D9500DC83}" destId="{0D4FC830-1E4F-4149-B1A8-084A9CC4D151}" srcOrd="4" destOrd="0" parTransId="{37283BB0-F2BA-425E-BD84-0C2971960239}" sibTransId="{B1C5F589-A563-4324-AE6B-184CF2041113}"/>
    <dgm:cxn modelId="{BB0FFF38-5270-4EA0-B79D-1E8939FAB381}" type="presOf" srcId="{0D4FC830-1E4F-4149-B1A8-084A9CC4D151}" destId="{A421E877-E27F-4116-B625-CC768B87D60C}" srcOrd="0" destOrd="0" presId="urn:microsoft.com/office/officeart/2018/2/layout/IconLabelList"/>
    <dgm:cxn modelId="{9F151D5F-ECB6-45E5-8F9B-D9A9DD19A725}" type="presOf" srcId="{51B8FFC3-9C54-438D-A0D9-47A9AE320D46}" destId="{E5EB9E6F-5657-436F-B0C4-8E7AE39029D5}" srcOrd="0" destOrd="0" presId="urn:microsoft.com/office/officeart/2018/2/layout/IconLabelList"/>
    <dgm:cxn modelId="{B394FF60-9585-4D84-8352-EA5E345F2D3F}" srcId="{F9C21EFF-B197-4BAD-8CE1-AC5D9500DC83}" destId="{9C3B2986-5FCC-4670-848A-13014C574527}" srcOrd="0" destOrd="0" parTransId="{E27E85BF-0646-40ED-A89B-763432178352}" sibTransId="{A90FFCD3-D4DE-4B5E-98CC-52E830FC1FB1}"/>
    <dgm:cxn modelId="{56EEF241-FFA2-4909-B500-38DDF8A3B47E}" type="presOf" srcId="{F9C21EFF-B197-4BAD-8CE1-AC5D9500DC83}" destId="{2618A0EB-3D8D-4D8E-B1B9-A7616819BE9E}" srcOrd="0" destOrd="0" presId="urn:microsoft.com/office/officeart/2018/2/layout/IconLabelList"/>
    <dgm:cxn modelId="{9D135F63-0B25-4910-B87C-8B4E7F4B5447}" srcId="{F9C21EFF-B197-4BAD-8CE1-AC5D9500DC83}" destId="{DB874EE6-8553-4F56-8331-BD21AC16A95C}" srcOrd="3" destOrd="0" parTransId="{28AD75A8-3DA9-471D-94C4-8E0C30722311}" sibTransId="{B5CB99FA-FE94-412C-905F-734CC3BC03E2}"/>
    <dgm:cxn modelId="{52610059-B4BA-42F2-BB58-2E355CA1C64A}" srcId="{F9C21EFF-B197-4BAD-8CE1-AC5D9500DC83}" destId="{E562091F-DAD0-44CE-A943-F2E19E592261}" srcOrd="2" destOrd="0" parTransId="{8076A238-258D-4E64-BCF6-24D96B796E1D}" sibTransId="{E87DEAD6-2C97-4961-89E3-C3569E02D690}"/>
    <dgm:cxn modelId="{259F0DA6-D941-4845-A3AC-F52F8463297E}" type="presOf" srcId="{97EC576C-AFC9-4851-8729-E29A12DE4853}" destId="{5945F156-0402-4357-A087-F3BAFFA55881}" srcOrd="0" destOrd="0" presId="urn:microsoft.com/office/officeart/2018/2/layout/IconLabelList"/>
    <dgm:cxn modelId="{946AC5BC-E88E-423A-9264-2D6263C9573A}" type="presOf" srcId="{9839D04C-60AB-49FE-9972-BF3D953F0A16}" destId="{5B3CFCF0-51C7-4484-B2AB-801274D9E5BD}" srcOrd="0" destOrd="0" presId="urn:microsoft.com/office/officeart/2018/2/layout/IconLabelList"/>
    <dgm:cxn modelId="{4B8E3BC8-0C5F-49ED-A851-58F4CF1B3165}" srcId="{F9C21EFF-B197-4BAD-8CE1-AC5D9500DC83}" destId="{97EC576C-AFC9-4851-8729-E29A12DE4853}" srcOrd="1" destOrd="0" parTransId="{CDF2F0B8-F2E9-4FAA-B01B-B2F2064689D2}" sibTransId="{F4081F11-D5A7-40C0-BB7C-F64EA309A528}"/>
    <dgm:cxn modelId="{408E2DE2-0FF8-4E35-BA2A-4D98071E0692}" srcId="{F9C21EFF-B197-4BAD-8CE1-AC5D9500DC83}" destId="{51B8FFC3-9C54-438D-A0D9-47A9AE320D46}" srcOrd="5" destOrd="0" parTransId="{9948820B-51BA-400C-89F4-B506632963EA}" sibTransId="{8C6D4EE6-E293-4C1B-8AC0-72188D68C356}"/>
    <dgm:cxn modelId="{791E6AF0-E316-4661-9A15-08CB5CDC7B5D}" srcId="{F9C21EFF-B197-4BAD-8CE1-AC5D9500DC83}" destId="{9839D04C-60AB-49FE-9972-BF3D953F0A16}" srcOrd="6" destOrd="0" parTransId="{AF039B36-E7D3-4C2B-A651-BD7ED159E9E1}" sibTransId="{A3F92F31-0D6E-4B0D-9A2E-9583E74D6F66}"/>
    <dgm:cxn modelId="{A7334DF1-6C34-46A7-A874-22397E30334D}" type="presOf" srcId="{9C3B2986-5FCC-4670-848A-13014C574527}" destId="{8B8E1437-0AD3-4A03-AA0D-248BD77398D4}" srcOrd="0" destOrd="0" presId="urn:microsoft.com/office/officeart/2018/2/layout/IconLabelList"/>
    <dgm:cxn modelId="{E3810016-B47B-487A-BD03-CE46FA464FC6}" type="presParOf" srcId="{2618A0EB-3D8D-4D8E-B1B9-A7616819BE9E}" destId="{94DBC3CD-E476-4077-B2F4-8629B94AD010}" srcOrd="0" destOrd="0" presId="urn:microsoft.com/office/officeart/2018/2/layout/IconLabelList"/>
    <dgm:cxn modelId="{37B78783-934A-41BA-B2A7-9CFD1842C88E}" type="presParOf" srcId="{94DBC3CD-E476-4077-B2F4-8629B94AD010}" destId="{2D4099EE-977F-4413-A909-1D5BC573AC8B}" srcOrd="0" destOrd="0" presId="urn:microsoft.com/office/officeart/2018/2/layout/IconLabelList"/>
    <dgm:cxn modelId="{D8BEE4B9-B37E-494C-BC58-2A61161A8CF1}" type="presParOf" srcId="{94DBC3CD-E476-4077-B2F4-8629B94AD010}" destId="{9311CC5F-E27E-4B2C-B3EF-070F61875FD9}" srcOrd="1" destOrd="0" presId="urn:microsoft.com/office/officeart/2018/2/layout/IconLabelList"/>
    <dgm:cxn modelId="{6326ADD1-56F7-4FFF-8204-33D8A3882ECB}" type="presParOf" srcId="{94DBC3CD-E476-4077-B2F4-8629B94AD010}" destId="{8B8E1437-0AD3-4A03-AA0D-248BD77398D4}" srcOrd="2" destOrd="0" presId="urn:microsoft.com/office/officeart/2018/2/layout/IconLabelList"/>
    <dgm:cxn modelId="{C2B9A7C6-094A-406D-876A-A9FFB28D391D}" type="presParOf" srcId="{2618A0EB-3D8D-4D8E-B1B9-A7616819BE9E}" destId="{036B45D3-0FF0-4E60-AE40-97FDD2A69065}" srcOrd="1" destOrd="0" presId="urn:microsoft.com/office/officeart/2018/2/layout/IconLabelList"/>
    <dgm:cxn modelId="{44F2651D-69B1-439A-8D62-B3B3AA38A3D2}" type="presParOf" srcId="{2618A0EB-3D8D-4D8E-B1B9-A7616819BE9E}" destId="{D073E77B-AD84-437C-A7E1-01F29A8F3183}" srcOrd="2" destOrd="0" presId="urn:microsoft.com/office/officeart/2018/2/layout/IconLabelList"/>
    <dgm:cxn modelId="{4C762539-3DC7-4400-9041-EDA0B7CD3ED1}" type="presParOf" srcId="{D073E77B-AD84-437C-A7E1-01F29A8F3183}" destId="{122EE752-2CD9-4286-B955-6DFCFF60CDAB}" srcOrd="0" destOrd="0" presId="urn:microsoft.com/office/officeart/2018/2/layout/IconLabelList"/>
    <dgm:cxn modelId="{EF01AAE6-6578-4F85-BFDB-74E881647EBF}" type="presParOf" srcId="{D073E77B-AD84-437C-A7E1-01F29A8F3183}" destId="{F72422E0-AA8B-4ADB-AAA7-4D6D54A0E4E5}" srcOrd="1" destOrd="0" presId="urn:microsoft.com/office/officeart/2018/2/layout/IconLabelList"/>
    <dgm:cxn modelId="{2DC7989B-DE06-4D91-9F67-B8E8E1A086E0}" type="presParOf" srcId="{D073E77B-AD84-437C-A7E1-01F29A8F3183}" destId="{5945F156-0402-4357-A087-F3BAFFA55881}" srcOrd="2" destOrd="0" presId="urn:microsoft.com/office/officeart/2018/2/layout/IconLabelList"/>
    <dgm:cxn modelId="{E2FA96C1-4323-4F7E-9233-054E5789597C}" type="presParOf" srcId="{2618A0EB-3D8D-4D8E-B1B9-A7616819BE9E}" destId="{E55FD5E8-91AC-4F5C-99D3-0BEDDDFFABF7}" srcOrd="3" destOrd="0" presId="urn:microsoft.com/office/officeart/2018/2/layout/IconLabelList"/>
    <dgm:cxn modelId="{77BB9520-0BE7-4089-894D-34998C723037}" type="presParOf" srcId="{2618A0EB-3D8D-4D8E-B1B9-A7616819BE9E}" destId="{8B4BEBF2-8A7E-4054-B97A-DC42132564AB}" srcOrd="4" destOrd="0" presId="urn:microsoft.com/office/officeart/2018/2/layout/IconLabelList"/>
    <dgm:cxn modelId="{D6F7AF34-E660-48E6-BCD9-EE15233725A5}" type="presParOf" srcId="{8B4BEBF2-8A7E-4054-B97A-DC42132564AB}" destId="{B1B25863-B225-459F-B1A6-3D881920E2D1}" srcOrd="0" destOrd="0" presId="urn:microsoft.com/office/officeart/2018/2/layout/IconLabelList"/>
    <dgm:cxn modelId="{6AA8437F-35DC-49BD-B2E0-D489316080C1}" type="presParOf" srcId="{8B4BEBF2-8A7E-4054-B97A-DC42132564AB}" destId="{2227DFBC-9529-4753-8C3A-94CCC8911011}" srcOrd="1" destOrd="0" presId="urn:microsoft.com/office/officeart/2018/2/layout/IconLabelList"/>
    <dgm:cxn modelId="{1E5FF9F2-7B97-4B2E-8E08-20650357601D}" type="presParOf" srcId="{8B4BEBF2-8A7E-4054-B97A-DC42132564AB}" destId="{FD02D018-F099-44B6-B435-737CA1EFBB37}" srcOrd="2" destOrd="0" presId="urn:microsoft.com/office/officeart/2018/2/layout/IconLabelList"/>
    <dgm:cxn modelId="{1168B9B9-2AD2-47A2-B88D-22936D18AFF4}" type="presParOf" srcId="{2618A0EB-3D8D-4D8E-B1B9-A7616819BE9E}" destId="{F21B121A-2168-48FB-AC22-FF2D63A54676}" srcOrd="5" destOrd="0" presId="urn:microsoft.com/office/officeart/2018/2/layout/IconLabelList"/>
    <dgm:cxn modelId="{A1ED9121-A0FB-4714-92F4-E4D325964C34}" type="presParOf" srcId="{2618A0EB-3D8D-4D8E-B1B9-A7616819BE9E}" destId="{39187BD5-A461-4DBD-BC76-29E9ED4E66E2}" srcOrd="6" destOrd="0" presId="urn:microsoft.com/office/officeart/2018/2/layout/IconLabelList"/>
    <dgm:cxn modelId="{8F1BD3E0-0C73-456C-945A-15E4DC920E2B}" type="presParOf" srcId="{39187BD5-A461-4DBD-BC76-29E9ED4E66E2}" destId="{9B8A9C9A-C33E-413C-989A-2BAC656F1BEC}" srcOrd="0" destOrd="0" presId="urn:microsoft.com/office/officeart/2018/2/layout/IconLabelList"/>
    <dgm:cxn modelId="{90DA1475-89C9-48B7-9C5C-E131D9F990CF}" type="presParOf" srcId="{39187BD5-A461-4DBD-BC76-29E9ED4E66E2}" destId="{64A0A4EA-E876-4EBF-B9EA-9AA910412070}" srcOrd="1" destOrd="0" presId="urn:microsoft.com/office/officeart/2018/2/layout/IconLabelList"/>
    <dgm:cxn modelId="{F63ABEED-73A9-41F8-8F3C-BC5EEDEA2575}" type="presParOf" srcId="{39187BD5-A461-4DBD-BC76-29E9ED4E66E2}" destId="{95FC1C3E-C68E-4C09-8156-F0281E78711E}" srcOrd="2" destOrd="0" presId="urn:microsoft.com/office/officeart/2018/2/layout/IconLabelList"/>
    <dgm:cxn modelId="{E35449CE-8563-4849-969C-8847952D8873}" type="presParOf" srcId="{2618A0EB-3D8D-4D8E-B1B9-A7616819BE9E}" destId="{AD1D58AC-E7C0-40E4-95F3-F0354B02B4EB}" srcOrd="7" destOrd="0" presId="urn:microsoft.com/office/officeart/2018/2/layout/IconLabelList"/>
    <dgm:cxn modelId="{377EFB77-A2C0-4DDB-8A26-715340359C67}" type="presParOf" srcId="{2618A0EB-3D8D-4D8E-B1B9-A7616819BE9E}" destId="{97E3CFC7-927F-4F2B-A0D2-41C7B1D62F41}" srcOrd="8" destOrd="0" presId="urn:microsoft.com/office/officeart/2018/2/layout/IconLabelList"/>
    <dgm:cxn modelId="{899BDB63-D2EB-4F1F-8F06-DC6A78FF211B}" type="presParOf" srcId="{97E3CFC7-927F-4F2B-A0D2-41C7B1D62F41}" destId="{83C14DF5-A89D-468D-AE21-F65D9878BEBE}" srcOrd="0" destOrd="0" presId="urn:microsoft.com/office/officeart/2018/2/layout/IconLabelList"/>
    <dgm:cxn modelId="{FDAFE462-A5E8-4D71-AE02-85EDA60B0272}" type="presParOf" srcId="{97E3CFC7-927F-4F2B-A0D2-41C7B1D62F41}" destId="{188C4392-6D5B-427C-9F17-5DE7E4F5984B}" srcOrd="1" destOrd="0" presId="urn:microsoft.com/office/officeart/2018/2/layout/IconLabelList"/>
    <dgm:cxn modelId="{2FC2F590-D88B-430E-BBAB-B0FAB16F80CE}" type="presParOf" srcId="{97E3CFC7-927F-4F2B-A0D2-41C7B1D62F41}" destId="{A421E877-E27F-4116-B625-CC768B87D60C}" srcOrd="2" destOrd="0" presId="urn:microsoft.com/office/officeart/2018/2/layout/IconLabelList"/>
    <dgm:cxn modelId="{F3472F06-9144-42F5-AE6E-4EE4479766D6}" type="presParOf" srcId="{2618A0EB-3D8D-4D8E-B1B9-A7616819BE9E}" destId="{863A2DDB-69D9-4881-B5EE-6E94EAD10AF8}" srcOrd="9" destOrd="0" presId="urn:microsoft.com/office/officeart/2018/2/layout/IconLabelList"/>
    <dgm:cxn modelId="{A12B40AA-2324-42DF-8EC1-207BC55377E7}" type="presParOf" srcId="{2618A0EB-3D8D-4D8E-B1B9-A7616819BE9E}" destId="{7A75C104-555C-4D5C-9B1C-EAF917A8F7DC}" srcOrd="10" destOrd="0" presId="urn:microsoft.com/office/officeart/2018/2/layout/IconLabelList"/>
    <dgm:cxn modelId="{495E3C01-8D13-465B-B9D2-61C4AF0F8628}" type="presParOf" srcId="{7A75C104-555C-4D5C-9B1C-EAF917A8F7DC}" destId="{0BE847D8-EACC-40AA-8A28-7752B26992E8}" srcOrd="0" destOrd="0" presId="urn:microsoft.com/office/officeart/2018/2/layout/IconLabelList"/>
    <dgm:cxn modelId="{16B1066E-6B40-4114-A2C2-17703DF9BDD9}" type="presParOf" srcId="{7A75C104-555C-4D5C-9B1C-EAF917A8F7DC}" destId="{96D05848-9AD9-48CB-8FB0-CFA2E181FBCB}" srcOrd="1" destOrd="0" presId="urn:microsoft.com/office/officeart/2018/2/layout/IconLabelList"/>
    <dgm:cxn modelId="{96B4C38A-A320-469F-B4B1-B10F127FFD89}" type="presParOf" srcId="{7A75C104-555C-4D5C-9B1C-EAF917A8F7DC}" destId="{E5EB9E6F-5657-436F-B0C4-8E7AE39029D5}" srcOrd="2" destOrd="0" presId="urn:microsoft.com/office/officeart/2018/2/layout/IconLabelList"/>
    <dgm:cxn modelId="{B931D29E-0452-44FC-BA40-7B248820A105}" type="presParOf" srcId="{2618A0EB-3D8D-4D8E-B1B9-A7616819BE9E}" destId="{7232C3CF-9A47-48E2-9477-855859C607B4}" srcOrd="11" destOrd="0" presId="urn:microsoft.com/office/officeart/2018/2/layout/IconLabelList"/>
    <dgm:cxn modelId="{581A745E-F4B2-4935-A8E1-3F3095559AB8}" type="presParOf" srcId="{2618A0EB-3D8D-4D8E-B1B9-A7616819BE9E}" destId="{0422982B-EDCC-4672-8996-B99B35884EE7}" srcOrd="12" destOrd="0" presId="urn:microsoft.com/office/officeart/2018/2/layout/IconLabelList"/>
    <dgm:cxn modelId="{89EDA9E6-E0CE-4DEA-9B08-ADEAF0DE3B56}" type="presParOf" srcId="{0422982B-EDCC-4672-8996-B99B35884EE7}" destId="{0259CFAC-0DFE-4FE5-8CB6-DD8F092BD4DF}" srcOrd="0" destOrd="0" presId="urn:microsoft.com/office/officeart/2018/2/layout/IconLabelList"/>
    <dgm:cxn modelId="{8617EB39-0337-47F0-801F-CB4E924D2222}" type="presParOf" srcId="{0422982B-EDCC-4672-8996-B99B35884EE7}" destId="{0A5145E1-A910-4F10-9E44-2407E2148893}" srcOrd="1" destOrd="0" presId="urn:microsoft.com/office/officeart/2018/2/layout/IconLabelList"/>
    <dgm:cxn modelId="{C8719256-9375-4C88-B73D-7FE900122BD1}" type="presParOf" srcId="{0422982B-EDCC-4672-8996-B99B35884EE7}" destId="{5B3CFCF0-51C7-4484-B2AB-801274D9E5B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C21EFF-B197-4BAD-8CE1-AC5D9500DC83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BE"/>
        </a:p>
      </dgm:t>
    </dgm:pt>
    <dgm:pt modelId="{9C3B2986-5FCC-4670-848A-13014C57452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Analyse réglementaire</a:t>
          </a:r>
        </a:p>
      </dgm:t>
    </dgm:pt>
    <dgm:pt modelId="{E27E85BF-0646-40ED-A89B-763432178352}" type="parTrans" cxnId="{B394FF60-9585-4D84-8352-EA5E345F2D3F}">
      <dgm:prSet/>
      <dgm:spPr/>
      <dgm:t>
        <a:bodyPr/>
        <a:lstStyle/>
        <a:p>
          <a:endParaRPr lang="fr-BE" sz="20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0FFCD3-D4DE-4B5E-98CC-52E830FC1FB1}" type="sibTrans" cxnId="{B394FF60-9585-4D84-8352-EA5E345F2D3F}">
      <dgm:prSet/>
      <dgm:spPr/>
      <dgm:t>
        <a:bodyPr/>
        <a:lstStyle/>
        <a:p>
          <a:endParaRPr lang="fr-BE" sz="2000">
            <a:solidFill>
              <a:srgbClr val="00594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599A4-290D-4031-8236-5029DE1B151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Demande d’agrément</a:t>
          </a:r>
        </a:p>
      </dgm:t>
    </dgm:pt>
    <dgm:pt modelId="{4B3410BE-4D6D-4BB4-AB61-2F7B1DC6C4AC}" type="parTrans" cxnId="{1BDFEF58-CA04-477D-9C7E-7447CEA59A97}">
      <dgm:prSet/>
      <dgm:spPr/>
      <dgm:t>
        <a:bodyPr/>
        <a:lstStyle/>
        <a:p>
          <a:endParaRPr lang="fr-BE" sz="2000">
            <a:solidFill>
              <a:srgbClr val="00594C"/>
            </a:solidFill>
          </a:endParaRPr>
        </a:p>
      </dgm:t>
    </dgm:pt>
    <dgm:pt modelId="{0C3C1E7F-C00A-4E79-8B68-095B259756FD}" type="sibTrans" cxnId="{1BDFEF58-CA04-477D-9C7E-7447CEA59A97}">
      <dgm:prSet/>
      <dgm:spPr/>
      <dgm:t>
        <a:bodyPr/>
        <a:lstStyle/>
        <a:p>
          <a:endParaRPr lang="fr-BE" sz="2000">
            <a:solidFill>
              <a:srgbClr val="00594C"/>
            </a:solidFill>
          </a:endParaRPr>
        </a:p>
      </dgm:t>
    </dgm:pt>
    <dgm:pt modelId="{9B3DC261-55AC-47D6-93BF-AC1BAEACEB1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Rédaction contractuelle</a:t>
          </a:r>
        </a:p>
      </dgm:t>
    </dgm:pt>
    <dgm:pt modelId="{5BE24A49-35AF-4056-86F7-1FF1CF78E56E}" type="parTrans" cxnId="{7C3EE490-F330-4D30-A0FE-42A37F5230D0}">
      <dgm:prSet/>
      <dgm:spPr/>
      <dgm:t>
        <a:bodyPr/>
        <a:lstStyle/>
        <a:p>
          <a:endParaRPr lang="fr-BE" sz="2000">
            <a:solidFill>
              <a:srgbClr val="00594C"/>
            </a:solidFill>
          </a:endParaRPr>
        </a:p>
      </dgm:t>
    </dgm:pt>
    <dgm:pt modelId="{C9EB9893-658C-4CFC-AB3D-4C3B203B2291}" type="sibTrans" cxnId="{7C3EE490-F330-4D30-A0FE-42A37F5230D0}">
      <dgm:prSet/>
      <dgm:spPr/>
      <dgm:t>
        <a:bodyPr/>
        <a:lstStyle/>
        <a:p>
          <a:endParaRPr lang="fr-BE" sz="2000">
            <a:solidFill>
              <a:srgbClr val="00594C"/>
            </a:solidFill>
          </a:endParaRPr>
        </a:p>
      </dgm:t>
    </dgm:pt>
    <dgm:pt modelId="{47C031A9-EEBA-4A07-99DF-CEE211F0D5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Contrôle de conformité AML, RGPD et DORA</a:t>
          </a:r>
        </a:p>
      </dgm:t>
    </dgm:pt>
    <dgm:pt modelId="{96BB96E7-0CD1-40F1-A3C7-BD90152A68DA}" type="parTrans" cxnId="{CF5FF840-4B79-40C6-852D-75B0176AB79B}">
      <dgm:prSet/>
      <dgm:spPr/>
      <dgm:t>
        <a:bodyPr/>
        <a:lstStyle/>
        <a:p>
          <a:endParaRPr lang="fr-BE" sz="2000">
            <a:solidFill>
              <a:srgbClr val="00594C"/>
            </a:solidFill>
          </a:endParaRPr>
        </a:p>
      </dgm:t>
    </dgm:pt>
    <dgm:pt modelId="{39B489E7-3E4F-48E8-8818-5F91BDD440A4}" type="sibTrans" cxnId="{CF5FF840-4B79-40C6-852D-75B0176AB79B}">
      <dgm:prSet/>
      <dgm:spPr/>
      <dgm:t>
        <a:bodyPr/>
        <a:lstStyle/>
        <a:p>
          <a:endParaRPr lang="fr-BE" sz="2000">
            <a:solidFill>
              <a:srgbClr val="00594C"/>
            </a:solidFill>
          </a:endParaRPr>
        </a:p>
      </dgm:t>
    </dgm:pt>
    <dgm:pt modelId="{4DF36E5E-C991-4481-B49E-93E1DAA3FC0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Règlement des litiges</a:t>
          </a:r>
        </a:p>
      </dgm:t>
    </dgm:pt>
    <dgm:pt modelId="{169AEE5B-DA70-4278-A7E9-5E5ADF68186C}" type="parTrans" cxnId="{9AC669FB-4D7A-4D2A-98EB-D4D1A1FBD883}">
      <dgm:prSet/>
      <dgm:spPr/>
      <dgm:t>
        <a:bodyPr/>
        <a:lstStyle/>
        <a:p>
          <a:endParaRPr lang="fr-BE" sz="2000">
            <a:solidFill>
              <a:srgbClr val="00594C"/>
            </a:solidFill>
          </a:endParaRPr>
        </a:p>
      </dgm:t>
    </dgm:pt>
    <dgm:pt modelId="{3458B536-A3F6-4512-AEA9-ED42434BD955}" type="sibTrans" cxnId="{9AC669FB-4D7A-4D2A-98EB-D4D1A1FBD883}">
      <dgm:prSet/>
      <dgm:spPr/>
      <dgm:t>
        <a:bodyPr/>
        <a:lstStyle/>
        <a:p>
          <a:endParaRPr lang="fr-BE" sz="2000">
            <a:solidFill>
              <a:srgbClr val="00594C"/>
            </a:solidFill>
          </a:endParaRPr>
        </a:p>
      </dgm:t>
    </dgm:pt>
    <dgm:pt modelId="{10030547-1C7D-47CF-B6F4-98A52C7FF4C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Screening de produits</a:t>
          </a:r>
        </a:p>
      </dgm:t>
    </dgm:pt>
    <dgm:pt modelId="{04850022-C941-4965-AAC1-F29010265789}" type="parTrans" cxnId="{45EE8224-551B-40B4-AD2A-F17CD3E3471C}">
      <dgm:prSet/>
      <dgm:spPr/>
      <dgm:t>
        <a:bodyPr/>
        <a:lstStyle/>
        <a:p>
          <a:endParaRPr lang="fr-BE" sz="2000">
            <a:solidFill>
              <a:srgbClr val="00594C"/>
            </a:solidFill>
          </a:endParaRPr>
        </a:p>
      </dgm:t>
    </dgm:pt>
    <dgm:pt modelId="{6CE02C31-F45C-4A85-9B5D-5D0B4A2CA900}" type="sibTrans" cxnId="{45EE8224-551B-40B4-AD2A-F17CD3E3471C}">
      <dgm:prSet/>
      <dgm:spPr/>
      <dgm:t>
        <a:bodyPr/>
        <a:lstStyle/>
        <a:p>
          <a:endParaRPr lang="fr-BE" sz="2000">
            <a:solidFill>
              <a:srgbClr val="00594C"/>
            </a:solidFill>
          </a:endParaRPr>
        </a:p>
      </dgm:t>
    </dgm:pt>
    <dgm:pt modelId="{77FC81E9-07B9-4473-B9B1-123A424960ED}" type="pres">
      <dgm:prSet presAssocID="{F9C21EFF-B197-4BAD-8CE1-AC5D9500DC83}" presName="root" presStyleCnt="0">
        <dgm:presLayoutVars>
          <dgm:dir/>
          <dgm:resizeHandles val="exact"/>
        </dgm:presLayoutVars>
      </dgm:prSet>
      <dgm:spPr/>
    </dgm:pt>
    <dgm:pt modelId="{156F492D-DE45-4E41-8A05-17CBF7BFC0C1}" type="pres">
      <dgm:prSet presAssocID="{9C3B2986-5FCC-4670-848A-13014C574527}" presName="compNode" presStyleCnt="0"/>
      <dgm:spPr/>
    </dgm:pt>
    <dgm:pt modelId="{8474C135-DF40-4970-B8FC-283D76B44EFF}" type="pres">
      <dgm:prSet presAssocID="{9C3B2986-5FCC-4670-848A-13014C57452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with solid fill"/>
        </a:ext>
      </dgm:extLst>
    </dgm:pt>
    <dgm:pt modelId="{F180F4D7-A564-48DF-AB2B-339746738A04}" type="pres">
      <dgm:prSet presAssocID="{9C3B2986-5FCC-4670-848A-13014C574527}" presName="spaceRect" presStyleCnt="0"/>
      <dgm:spPr/>
    </dgm:pt>
    <dgm:pt modelId="{2CDED3E9-92ED-4F1C-BF49-D5D95ED9DF74}" type="pres">
      <dgm:prSet presAssocID="{9C3B2986-5FCC-4670-848A-13014C574527}" presName="textRect" presStyleLbl="revTx" presStyleIdx="0" presStyleCnt="6">
        <dgm:presLayoutVars>
          <dgm:chMax val="1"/>
          <dgm:chPref val="1"/>
        </dgm:presLayoutVars>
      </dgm:prSet>
      <dgm:spPr/>
    </dgm:pt>
    <dgm:pt modelId="{623338E5-713A-42A4-8DA9-F796A698F6FD}" type="pres">
      <dgm:prSet presAssocID="{A90FFCD3-D4DE-4B5E-98CC-52E830FC1FB1}" presName="sibTrans" presStyleCnt="0"/>
      <dgm:spPr/>
    </dgm:pt>
    <dgm:pt modelId="{EE0A654D-C967-4DF5-ADC0-473CD912B4A6}" type="pres">
      <dgm:prSet presAssocID="{B73599A4-290D-4031-8236-5029DE1B1515}" presName="compNode" presStyleCnt="0"/>
      <dgm:spPr/>
    </dgm:pt>
    <dgm:pt modelId="{014E1227-8755-4C72-AAA6-C6A88C548C07}" type="pres">
      <dgm:prSet presAssocID="{B73599A4-290D-4031-8236-5029DE1B151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 with solid fill"/>
        </a:ext>
      </dgm:extLst>
    </dgm:pt>
    <dgm:pt modelId="{EC7A4400-ABB2-46D6-A8D0-F5D30358FE85}" type="pres">
      <dgm:prSet presAssocID="{B73599A4-290D-4031-8236-5029DE1B1515}" presName="spaceRect" presStyleCnt="0"/>
      <dgm:spPr/>
    </dgm:pt>
    <dgm:pt modelId="{8327EB7C-81D6-471C-805A-1F673F672610}" type="pres">
      <dgm:prSet presAssocID="{B73599A4-290D-4031-8236-5029DE1B1515}" presName="textRect" presStyleLbl="revTx" presStyleIdx="1" presStyleCnt="6">
        <dgm:presLayoutVars>
          <dgm:chMax val="1"/>
          <dgm:chPref val="1"/>
        </dgm:presLayoutVars>
      </dgm:prSet>
      <dgm:spPr/>
    </dgm:pt>
    <dgm:pt modelId="{74FEA040-EB9C-4800-B1B8-2E41927C6154}" type="pres">
      <dgm:prSet presAssocID="{0C3C1E7F-C00A-4E79-8B68-095B259756FD}" presName="sibTrans" presStyleCnt="0"/>
      <dgm:spPr/>
    </dgm:pt>
    <dgm:pt modelId="{D7663725-EFE1-4783-A597-1631B1229691}" type="pres">
      <dgm:prSet presAssocID="{4DF36E5E-C991-4481-B49E-93E1DAA3FC09}" presName="compNode" presStyleCnt="0"/>
      <dgm:spPr/>
    </dgm:pt>
    <dgm:pt modelId="{47CDE7BE-6210-44F9-8FA2-680F31FE43FE}" type="pres">
      <dgm:prSet presAssocID="{4DF36E5E-C991-4481-B49E-93E1DAA3FC0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ing Glove with solid fill"/>
        </a:ext>
      </dgm:extLst>
    </dgm:pt>
    <dgm:pt modelId="{8F420C4C-901F-4FE6-A441-0FAC8600E986}" type="pres">
      <dgm:prSet presAssocID="{4DF36E5E-C991-4481-B49E-93E1DAA3FC09}" presName="spaceRect" presStyleCnt="0"/>
      <dgm:spPr/>
    </dgm:pt>
    <dgm:pt modelId="{7691BD95-2217-42E4-99A9-AB38047BBEE4}" type="pres">
      <dgm:prSet presAssocID="{4DF36E5E-C991-4481-B49E-93E1DAA3FC09}" presName="textRect" presStyleLbl="revTx" presStyleIdx="2" presStyleCnt="6">
        <dgm:presLayoutVars>
          <dgm:chMax val="1"/>
          <dgm:chPref val="1"/>
        </dgm:presLayoutVars>
      </dgm:prSet>
      <dgm:spPr/>
    </dgm:pt>
    <dgm:pt modelId="{6322E91A-9978-4D58-B07A-EFD1BC307C12}" type="pres">
      <dgm:prSet presAssocID="{3458B536-A3F6-4512-AEA9-ED42434BD955}" presName="sibTrans" presStyleCnt="0"/>
      <dgm:spPr/>
    </dgm:pt>
    <dgm:pt modelId="{A69764AF-8F70-47BB-886B-50293D9BFB8E}" type="pres">
      <dgm:prSet presAssocID="{9B3DC261-55AC-47D6-93BF-AC1BAEACEB14}" presName="compNode" presStyleCnt="0"/>
      <dgm:spPr/>
    </dgm:pt>
    <dgm:pt modelId="{F34B0A00-879F-4107-BCEC-693B40C6B201}" type="pres">
      <dgm:prSet presAssocID="{9B3DC261-55AC-47D6-93BF-AC1BAEACEB1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 with solid fill"/>
        </a:ext>
      </dgm:extLst>
    </dgm:pt>
    <dgm:pt modelId="{0DDF5ED3-781C-43EC-B246-51840C3E9028}" type="pres">
      <dgm:prSet presAssocID="{9B3DC261-55AC-47D6-93BF-AC1BAEACEB14}" presName="spaceRect" presStyleCnt="0"/>
      <dgm:spPr/>
    </dgm:pt>
    <dgm:pt modelId="{85F12669-32C5-455C-984A-E33F6B3A04E6}" type="pres">
      <dgm:prSet presAssocID="{9B3DC261-55AC-47D6-93BF-AC1BAEACEB14}" presName="textRect" presStyleLbl="revTx" presStyleIdx="3" presStyleCnt="6">
        <dgm:presLayoutVars>
          <dgm:chMax val="1"/>
          <dgm:chPref val="1"/>
        </dgm:presLayoutVars>
      </dgm:prSet>
      <dgm:spPr/>
    </dgm:pt>
    <dgm:pt modelId="{ED03698C-B7BC-4501-BDE5-0F0419D243B6}" type="pres">
      <dgm:prSet presAssocID="{C9EB9893-658C-4CFC-AB3D-4C3B203B2291}" presName="sibTrans" presStyleCnt="0"/>
      <dgm:spPr/>
    </dgm:pt>
    <dgm:pt modelId="{A575AC16-7111-445C-9F5E-EE66BCE24434}" type="pres">
      <dgm:prSet presAssocID="{47C031A9-EEBA-4A07-99DF-CEE211F0D547}" presName="compNode" presStyleCnt="0"/>
      <dgm:spPr/>
    </dgm:pt>
    <dgm:pt modelId="{217C2C4E-E4F0-4E08-A3B5-03C6EBE25E36}" type="pres">
      <dgm:prSet presAssocID="{47C031A9-EEBA-4A07-99DF-CEE211F0D54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3F84D5CE-BD3A-4947-8D41-94449CE1E686}" type="pres">
      <dgm:prSet presAssocID="{47C031A9-EEBA-4A07-99DF-CEE211F0D547}" presName="spaceRect" presStyleCnt="0"/>
      <dgm:spPr/>
    </dgm:pt>
    <dgm:pt modelId="{C88584F5-235A-4B96-8202-735CB3B2B0D6}" type="pres">
      <dgm:prSet presAssocID="{47C031A9-EEBA-4A07-99DF-CEE211F0D547}" presName="textRect" presStyleLbl="revTx" presStyleIdx="4" presStyleCnt="6">
        <dgm:presLayoutVars>
          <dgm:chMax val="1"/>
          <dgm:chPref val="1"/>
        </dgm:presLayoutVars>
      </dgm:prSet>
      <dgm:spPr/>
    </dgm:pt>
    <dgm:pt modelId="{2B54EDA7-65D8-4618-8974-66C475276ED4}" type="pres">
      <dgm:prSet presAssocID="{39B489E7-3E4F-48E8-8818-5F91BDD440A4}" presName="sibTrans" presStyleCnt="0"/>
      <dgm:spPr/>
    </dgm:pt>
    <dgm:pt modelId="{CF0999CD-CF4C-4275-8775-04B6BBD786F5}" type="pres">
      <dgm:prSet presAssocID="{10030547-1C7D-47CF-B6F4-98A52C7FF4C9}" presName="compNode" presStyleCnt="0"/>
      <dgm:spPr/>
    </dgm:pt>
    <dgm:pt modelId="{206F0755-E27A-48BF-9B15-55C1C46EA6F4}" type="pres">
      <dgm:prSet presAssocID="{10030547-1C7D-47CF-B6F4-98A52C7FF4C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4E916B44-592F-4E4D-B904-CB2D5487BCFD}" type="pres">
      <dgm:prSet presAssocID="{10030547-1C7D-47CF-B6F4-98A52C7FF4C9}" presName="spaceRect" presStyleCnt="0"/>
      <dgm:spPr/>
    </dgm:pt>
    <dgm:pt modelId="{24DD0DCF-5866-4DF4-8113-B64381A07BBF}" type="pres">
      <dgm:prSet presAssocID="{10030547-1C7D-47CF-B6F4-98A52C7FF4C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2630611-3281-489B-9F29-D54FB2A19B47}" type="presOf" srcId="{47C031A9-EEBA-4A07-99DF-CEE211F0D547}" destId="{C88584F5-235A-4B96-8202-735CB3B2B0D6}" srcOrd="0" destOrd="0" presId="urn:microsoft.com/office/officeart/2018/2/layout/IconLabelList"/>
    <dgm:cxn modelId="{45EE8224-551B-40B4-AD2A-F17CD3E3471C}" srcId="{F9C21EFF-B197-4BAD-8CE1-AC5D9500DC83}" destId="{10030547-1C7D-47CF-B6F4-98A52C7FF4C9}" srcOrd="5" destOrd="0" parTransId="{04850022-C941-4965-AAC1-F29010265789}" sibTransId="{6CE02C31-F45C-4A85-9B5D-5D0B4A2CA900}"/>
    <dgm:cxn modelId="{3DABCF3F-A16A-4ECD-A438-C435893C783B}" type="presOf" srcId="{10030547-1C7D-47CF-B6F4-98A52C7FF4C9}" destId="{24DD0DCF-5866-4DF4-8113-B64381A07BBF}" srcOrd="0" destOrd="0" presId="urn:microsoft.com/office/officeart/2018/2/layout/IconLabelList"/>
    <dgm:cxn modelId="{CF5FF840-4B79-40C6-852D-75B0176AB79B}" srcId="{F9C21EFF-B197-4BAD-8CE1-AC5D9500DC83}" destId="{47C031A9-EEBA-4A07-99DF-CEE211F0D547}" srcOrd="4" destOrd="0" parTransId="{96BB96E7-0CD1-40F1-A3C7-BD90152A68DA}" sibTransId="{39B489E7-3E4F-48E8-8818-5F91BDD440A4}"/>
    <dgm:cxn modelId="{B394FF60-9585-4D84-8352-EA5E345F2D3F}" srcId="{F9C21EFF-B197-4BAD-8CE1-AC5D9500DC83}" destId="{9C3B2986-5FCC-4670-848A-13014C574527}" srcOrd="0" destOrd="0" parTransId="{E27E85BF-0646-40ED-A89B-763432178352}" sibTransId="{A90FFCD3-D4DE-4B5E-98CC-52E830FC1FB1}"/>
    <dgm:cxn modelId="{7F87394B-943A-4ACE-951D-9DC1F1A7FCE0}" type="presOf" srcId="{F9C21EFF-B197-4BAD-8CE1-AC5D9500DC83}" destId="{77FC81E9-07B9-4473-B9B1-123A424960ED}" srcOrd="0" destOrd="0" presId="urn:microsoft.com/office/officeart/2018/2/layout/IconLabelList"/>
    <dgm:cxn modelId="{75874550-F809-471A-9DF9-1A43841D6419}" type="presOf" srcId="{9C3B2986-5FCC-4670-848A-13014C574527}" destId="{2CDED3E9-92ED-4F1C-BF49-D5D95ED9DF74}" srcOrd="0" destOrd="0" presId="urn:microsoft.com/office/officeart/2018/2/layout/IconLabelList"/>
    <dgm:cxn modelId="{1BDFEF58-CA04-477D-9C7E-7447CEA59A97}" srcId="{F9C21EFF-B197-4BAD-8CE1-AC5D9500DC83}" destId="{B73599A4-290D-4031-8236-5029DE1B1515}" srcOrd="1" destOrd="0" parTransId="{4B3410BE-4D6D-4BB4-AB61-2F7B1DC6C4AC}" sibTransId="{0C3C1E7F-C00A-4E79-8B68-095B259756FD}"/>
    <dgm:cxn modelId="{7C3EE490-F330-4D30-A0FE-42A37F5230D0}" srcId="{F9C21EFF-B197-4BAD-8CE1-AC5D9500DC83}" destId="{9B3DC261-55AC-47D6-93BF-AC1BAEACEB14}" srcOrd="3" destOrd="0" parTransId="{5BE24A49-35AF-4056-86F7-1FF1CF78E56E}" sibTransId="{C9EB9893-658C-4CFC-AB3D-4C3B203B2291}"/>
    <dgm:cxn modelId="{05BE7CA7-3C9F-4360-A349-8DE7006FDB21}" type="presOf" srcId="{4DF36E5E-C991-4481-B49E-93E1DAA3FC09}" destId="{7691BD95-2217-42E4-99A9-AB38047BBEE4}" srcOrd="0" destOrd="0" presId="urn:microsoft.com/office/officeart/2018/2/layout/IconLabelList"/>
    <dgm:cxn modelId="{74437EEE-66BB-4820-8F17-0A71E8D77148}" type="presOf" srcId="{B73599A4-290D-4031-8236-5029DE1B1515}" destId="{8327EB7C-81D6-471C-805A-1F673F672610}" srcOrd="0" destOrd="0" presId="urn:microsoft.com/office/officeart/2018/2/layout/IconLabelList"/>
    <dgm:cxn modelId="{9AC669FB-4D7A-4D2A-98EB-D4D1A1FBD883}" srcId="{F9C21EFF-B197-4BAD-8CE1-AC5D9500DC83}" destId="{4DF36E5E-C991-4481-B49E-93E1DAA3FC09}" srcOrd="2" destOrd="0" parTransId="{169AEE5B-DA70-4278-A7E9-5E5ADF68186C}" sibTransId="{3458B536-A3F6-4512-AEA9-ED42434BD955}"/>
    <dgm:cxn modelId="{BA7990FC-A146-4C8C-9824-72FC6A01E96E}" type="presOf" srcId="{9B3DC261-55AC-47D6-93BF-AC1BAEACEB14}" destId="{85F12669-32C5-455C-984A-E33F6B3A04E6}" srcOrd="0" destOrd="0" presId="urn:microsoft.com/office/officeart/2018/2/layout/IconLabelList"/>
    <dgm:cxn modelId="{359F80CB-61DD-4F5F-A310-7F614F38BB4B}" type="presParOf" srcId="{77FC81E9-07B9-4473-B9B1-123A424960ED}" destId="{156F492D-DE45-4E41-8A05-17CBF7BFC0C1}" srcOrd="0" destOrd="0" presId="urn:microsoft.com/office/officeart/2018/2/layout/IconLabelList"/>
    <dgm:cxn modelId="{5CAC99DF-597C-4095-892F-0666EC2C4F24}" type="presParOf" srcId="{156F492D-DE45-4E41-8A05-17CBF7BFC0C1}" destId="{8474C135-DF40-4970-B8FC-283D76B44EFF}" srcOrd="0" destOrd="0" presId="urn:microsoft.com/office/officeart/2018/2/layout/IconLabelList"/>
    <dgm:cxn modelId="{50770F9B-5CBA-4337-A3AA-4277A00A6EC4}" type="presParOf" srcId="{156F492D-DE45-4E41-8A05-17CBF7BFC0C1}" destId="{F180F4D7-A564-48DF-AB2B-339746738A04}" srcOrd="1" destOrd="0" presId="urn:microsoft.com/office/officeart/2018/2/layout/IconLabelList"/>
    <dgm:cxn modelId="{EF13FAE8-1852-4278-92BB-B8474C34943D}" type="presParOf" srcId="{156F492D-DE45-4E41-8A05-17CBF7BFC0C1}" destId="{2CDED3E9-92ED-4F1C-BF49-D5D95ED9DF74}" srcOrd="2" destOrd="0" presId="urn:microsoft.com/office/officeart/2018/2/layout/IconLabelList"/>
    <dgm:cxn modelId="{A5A1C9AE-86C9-4D38-B339-7F5966C8F43C}" type="presParOf" srcId="{77FC81E9-07B9-4473-B9B1-123A424960ED}" destId="{623338E5-713A-42A4-8DA9-F796A698F6FD}" srcOrd="1" destOrd="0" presId="urn:microsoft.com/office/officeart/2018/2/layout/IconLabelList"/>
    <dgm:cxn modelId="{D38EDB63-2C6D-4A5F-9962-770DFC1650F6}" type="presParOf" srcId="{77FC81E9-07B9-4473-B9B1-123A424960ED}" destId="{EE0A654D-C967-4DF5-ADC0-473CD912B4A6}" srcOrd="2" destOrd="0" presId="urn:microsoft.com/office/officeart/2018/2/layout/IconLabelList"/>
    <dgm:cxn modelId="{40B52845-92E2-4D9B-8080-E8628979B88D}" type="presParOf" srcId="{EE0A654D-C967-4DF5-ADC0-473CD912B4A6}" destId="{014E1227-8755-4C72-AAA6-C6A88C548C07}" srcOrd="0" destOrd="0" presId="urn:microsoft.com/office/officeart/2018/2/layout/IconLabelList"/>
    <dgm:cxn modelId="{725C7A63-5B82-43E1-A10F-52C474E72E74}" type="presParOf" srcId="{EE0A654D-C967-4DF5-ADC0-473CD912B4A6}" destId="{EC7A4400-ABB2-46D6-A8D0-F5D30358FE85}" srcOrd="1" destOrd="0" presId="urn:microsoft.com/office/officeart/2018/2/layout/IconLabelList"/>
    <dgm:cxn modelId="{C6BC22FB-0BBC-4607-8CB8-42705258AC2F}" type="presParOf" srcId="{EE0A654D-C967-4DF5-ADC0-473CD912B4A6}" destId="{8327EB7C-81D6-471C-805A-1F673F672610}" srcOrd="2" destOrd="0" presId="urn:microsoft.com/office/officeart/2018/2/layout/IconLabelList"/>
    <dgm:cxn modelId="{6CD5B7CA-A8AF-4321-9B14-6825D7E803C9}" type="presParOf" srcId="{77FC81E9-07B9-4473-B9B1-123A424960ED}" destId="{74FEA040-EB9C-4800-B1B8-2E41927C6154}" srcOrd="3" destOrd="0" presId="urn:microsoft.com/office/officeart/2018/2/layout/IconLabelList"/>
    <dgm:cxn modelId="{8A77ED1A-5BC8-4223-B720-4CA713DB6278}" type="presParOf" srcId="{77FC81E9-07B9-4473-B9B1-123A424960ED}" destId="{D7663725-EFE1-4783-A597-1631B1229691}" srcOrd="4" destOrd="0" presId="urn:microsoft.com/office/officeart/2018/2/layout/IconLabelList"/>
    <dgm:cxn modelId="{1D0020FC-0775-4B60-94BA-A4B7ABE66C2B}" type="presParOf" srcId="{D7663725-EFE1-4783-A597-1631B1229691}" destId="{47CDE7BE-6210-44F9-8FA2-680F31FE43FE}" srcOrd="0" destOrd="0" presId="urn:microsoft.com/office/officeart/2018/2/layout/IconLabelList"/>
    <dgm:cxn modelId="{31430D90-A4C9-418C-AAA9-4B17EF6553F6}" type="presParOf" srcId="{D7663725-EFE1-4783-A597-1631B1229691}" destId="{8F420C4C-901F-4FE6-A441-0FAC8600E986}" srcOrd="1" destOrd="0" presId="urn:microsoft.com/office/officeart/2018/2/layout/IconLabelList"/>
    <dgm:cxn modelId="{E32C1028-2384-43FB-AD12-A5A1DC9011C9}" type="presParOf" srcId="{D7663725-EFE1-4783-A597-1631B1229691}" destId="{7691BD95-2217-42E4-99A9-AB38047BBEE4}" srcOrd="2" destOrd="0" presId="urn:microsoft.com/office/officeart/2018/2/layout/IconLabelList"/>
    <dgm:cxn modelId="{F1C76332-18B2-45A4-BCD4-4E336453EEC2}" type="presParOf" srcId="{77FC81E9-07B9-4473-B9B1-123A424960ED}" destId="{6322E91A-9978-4D58-B07A-EFD1BC307C12}" srcOrd="5" destOrd="0" presId="urn:microsoft.com/office/officeart/2018/2/layout/IconLabelList"/>
    <dgm:cxn modelId="{A29A3209-CB52-4115-B223-E85881B059DA}" type="presParOf" srcId="{77FC81E9-07B9-4473-B9B1-123A424960ED}" destId="{A69764AF-8F70-47BB-886B-50293D9BFB8E}" srcOrd="6" destOrd="0" presId="urn:microsoft.com/office/officeart/2018/2/layout/IconLabelList"/>
    <dgm:cxn modelId="{38779A50-9385-46CA-B9B5-57B65420B545}" type="presParOf" srcId="{A69764AF-8F70-47BB-886B-50293D9BFB8E}" destId="{F34B0A00-879F-4107-BCEC-693B40C6B201}" srcOrd="0" destOrd="0" presId="urn:microsoft.com/office/officeart/2018/2/layout/IconLabelList"/>
    <dgm:cxn modelId="{6564573F-DEE5-4143-BA3E-1F61453B1D43}" type="presParOf" srcId="{A69764AF-8F70-47BB-886B-50293D9BFB8E}" destId="{0DDF5ED3-781C-43EC-B246-51840C3E9028}" srcOrd="1" destOrd="0" presId="urn:microsoft.com/office/officeart/2018/2/layout/IconLabelList"/>
    <dgm:cxn modelId="{F8BDE7A2-1636-4DF4-9658-199322ED7349}" type="presParOf" srcId="{A69764AF-8F70-47BB-886B-50293D9BFB8E}" destId="{85F12669-32C5-455C-984A-E33F6B3A04E6}" srcOrd="2" destOrd="0" presId="urn:microsoft.com/office/officeart/2018/2/layout/IconLabelList"/>
    <dgm:cxn modelId="{FB3BE522-24B1-4481-8B8E-14611DFEE380}" type="presParOf" srcId="{77FC81E9-07B9-4473-B9B1-123A424960ED}" destId="{ED03698C-B7BC-4501-BDE5-0F0419D243B6}" srcOrd="7" destOrd="0" presId="urn:microsoft.com/office/officeart/2018/2/layout/IconLabelList"/>
    <dgm:cxn modelId="{4A54F1DF-95C2-459C-AF22-342CD4661E3D}" type="presParOf" srcId="{77FC81E9-07B9-4473-B9B1-123A424960ED}" destId="{A575AC16-7111-445C-9F5E-EE66BCE24434}" srcOrd="8" destOrd="0" presId="urn:microsoft.com/office/officeart/2018/2/layout/IconLabelList"/>
    <dgm:cxn modelId="{920EE958-CD9B-4CC2-9943-4850145FF224}" type="presParOf" srcId="{A575AC16-7111-445C-9F5E-EE66BCE24434}" destId="{217C2C4E-E4F0-4E08-A3B5-03C6EBE25E36}" srcOrd="0" destOrd="0" presId="urn:microsoft.com/office/officeart/2018/2/layout/IconLabelList"/>
    <dgm:cxn modelId="{3CF0F385-1B70-4C44-92ED-B5450512A062}" type="presParOf" srcId="{A575AC16-7111-445C-9F5E-EE66BCE24434}" destId="{3F84D5CE-BD3A-4947-8D41-94449CE1E686}" srcOrd="1" destOrd="0" presId="urn:microsoft.com/office/officeart/2018/2/layout/IconLabelList"/>
    <dgm:cxn modelId="{2F29360E-7AE1-4873-8956-E98C7950D9C8}" type="presParOf" srcId="{A575AC16-7111-445C-9F5E-EE66BCE24434}" destId="{C88584F5-235A-4B96-8202-735CB3B2B0D6}" srcOrd="2" destOrd="0" presId="urn:microsoft.com/office/officeart/2018/2/layout/IconLabelList"/>
    <dgm:cxn modelId="{BFDDA12D-D0C5-4B8C-8B4A-1FAB705D1A51}" type="presParOf" srcId="{77FC81E9-07B9-4473-B9B1-123A424960ED}" destId="{2B54EDA7-65D8-4618-8974-66C475276ED4}" srcOrd="9" destOrd="0" presId="urn:microsoft.com/office/officeart/2018/2/layout/IconLabelList"/>
    <dgm:cxn modelId="{4433E645-A410-4F7C-A53A-7B6BAC798FCD}" type="presParOf" srcId="{77FC81E9-07B9-4473-B9B1-123A424960ED}" destId="{CF0999CD-CF4C-4275-8775-04B6BBD786F5}" srcOrd="10" destOrd="0" presId="urn:microsoft.com/office/officeart/2018/2/layout/IconLabelList"/>
    <dgm:cxn modelId="{FF38421B-86DB-4C3A-835B-5862654C30A1}" type="presParOf" srcId="{CF0999CD-CF4C-4275-8775-04B6BBD786F5}" destId="{206F0755-E27A-48BF-9B15-55C1C46EA6F4}" srcOrd="0" destOrd="0" presId="urn:microsoft.com/office/officeart/2018/2/layout/IconLabelList"/>
    <dgm:cxn modelId="{43632CE3-ADA8-4794-B6D7-E2CA50E3AE3A}" type="presParOf" srcId="{CF0999CD-CF4C-4275-8775-04B6BBD786F5}" destId="{4E916B44-592F-4E4D-B904-CB2D5487BCFD}" srcOrd="1" destOrd="0" presId="urn:microsoft.com/office/officeart/2018/2/layout/IconLabelList"/>
    <dgm:cxn modelId="{529863D7-1ED1-47DC-A86F-6EC84B6B25F3}" type="presParOf" srcId="{CF0999CD-CF4C-4275-8775-04B6BBD786F5}" destId="{24DD0DCF-5866-4DF4-8113-B64381A07BB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47E72-8D3C-4A04-9B60-0EE23A4C7313}">
      <dsp:nvSpPr>
        <dsp:cNvPr id="0" name=""/>
        <dsp:cNvSpPr/>
      </dsp:nvSpPr>
      <dsp:spPr>
        <a:xfrm>
          <a:off x="0" y="566435"/>
          <a:ext cx="1615457" cy="1397165"/>
        </a:xfrm>
        <a:prstGeom prst="hexagon">
          <a:avLst>
            <a:gd name="adj" fmla="val 28570"/>
            <a:gd name="vf" fmla="val 115470"/>
          </a:avLst>
        </a:prstGeom>
        <a:solidFill>
          <a:srgbClr val="F68D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>
              <a:latin typeface="Roboto"/>
              <a:ea typeface="Roboto"/>
              <a:cs typeface="Roboto"/>
            </a:rPr>
            <a:t>À propos </a:t>
          </a:r>
          <a:r>
            <a:rPr lang="fr-FR" sz="2000" b="1" kern="1200" noProof="0">
              <a:latin typeface="Arial"/>
              <a:cs typeface="Arial"/>
            </a:rPr>
            <a:t>de nous</a:t>
          </a:r>
        </a:p>
      </dsp:txBody>
      <dsp:txXfrm>
        <a:off x="267678" y="797943"/>
        <a:ext cx="1080101" cy="934149"/>
      </dsp:txXfrm>
    </dsp:sp>
    <dsp:sp modelId="{7461627D-9940-4449-AB24-A939B1DE18BD}">
      <dsp:nvSpPr>
        <dsp:cNvPr id="0" name=""/>
        <dsp:cNvSpPr/>
      </dsp:nvSpPr>
      <dsp:spPr>
        <a:xfrm>
          <a:off x="1856588" y="879576"/>
          <a:ext cx="609591" cy="52502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422EA-FCB8-45FB-B215-C61494552509}">
      <dsp:nvSpPr>
        <dsp:cNvPr id="0" name=""/>
        <dsp:cNvSpPr/>
      </dsp:nvSpPr>
      <dsp:spPr>
        <a:xfrm>
          <a:off x="1496582" y="0"/>
          <a:ext cx="1323691" cy="114516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noProof="0">
              <a:latin typeface="Arial"/>
              <a:cs typeface="Arial"/>
            </a:rPr>
            <a:t>Cabinet d'excellence en droit des affaires indépendants</a:t>
          </a:r>
        </a:p>
      </dsp:txBody>
      <dsp:txXfrm>
        <a:off x="1715947" y="189779"/>
        <a:ext cx="884961" cy="765606"/>
      </dsp:txXfrm>
    </dsp:sp>
    <dsp:sp modelId="{91A07939-2B68-46A3-B33D-19031591300C}">
      <dsp:nvSpPr>
        <dsp:cNvPr id="0" name=""/>
        <dsp:cNvSpPr/>
      </dsp:nvSpPr>
      <dsp:spPr>
        <a:xfrm>
          <a:off x="1362252" y="1987863"/>
          <a:ext cx="609591" cy="52502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741F3-8F41-46C1-ACC6-7DBF75EA3878}">
      <dsp:nvSpPr>
        <dsp:cNvPr id="0" name=""/>
        <dsp:cNvSpPr/>
      </dsp:nvSpPr>
      <dsp:spPr>
        <a:xfrm>
          <a:off x="1496582" y="1384549"/>
          <a:ext cx="1323691" cy="114516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noProof="0">
              <a:latin typeface="Arial"/>
              <a:cs typeface="Arial"/>
            </a:rPr>
            <a:t>Fondé en 2003</a:t>
          </a:r>
        </a:p>
      </dsp:txBody>
      <dsp:txXfrm>
        <a:off x="1715947" y="1574328"/>
        <a:ext cx="884961" cy="765606"/>
      </dsp:txXfrm>
    </dsp:sp>
    <dsp:sp modelId="{092C6A61-4C55-4A2D-B633-1B7E83B7B215}">
      <dsp:nvSpPr>
        <dsp:cNvPr id="0" name=""/>
        <dsp:cNvSpPr/>
      </dsp:nvSpPr>
      <dsp:spPr>
        <a:xfrm>
          <a:off x="282504" y="2089763"/>
          <a:ext cx="1323691" cy="114516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noProof="0">
              <a:latin typeface="Arial"/>
              <a:cs typeface="Arial"/>
            </a:rPr>
            <a:t>Basé à Bruxelles, actif dans toute l'Union européenne</a:t>
          </a:r>
        </a:p>
      </dsp:txBody>
      <dsp:txXfrm>
        <a:off x="501869" y="2279542"/>
        <a:ext cx="884961" cy="765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099EE-977F-4413-A909-1D5BC573AC8B}">
      <dsp:nvSpPr>
        <dsp:cNvPr id="0" name=""/>
        <dsp:cNvSpPr/>
      </dsp:nvSpPr>
      <dsp:spPr>
        <a:xfrm>
          <a:off x="297747" y="389459"/>
          <a:ext cx="482519" cy="482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E1437-0AD3-4A03-AA0D-248BD77398D4}">
      <dsp:nvSpPr>
        <dsp:cNvPr id="0" name=""/>
        <dsp:cNvSpPr/>
      </dsp:nvSpPr>
      <dsp:spPr>
        <a:xfrm>
          <a:off x="2874" y="1054524"/>
          <a:ext cx="1072265" cy="42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Services bancaires</a:t>
          </a:r>
        </a:p>
      </dsp:txBody>
      <dsp:txXfrm>
        <a:off x="2874" y="1054524"/>
        <a:ext cx="1072265" cy="428906"/>
      </dsp:txXfrm>
    </dsp:sp>
    <dsp:sp modelId="{122EE752-2CD9-4286-B955-6DFCFF60CDAB}">
      <dsp:nvSpPr>
        <dsp:cNvPr id="0" name=""/>
        <dsp:cNvSpPr/>
      </dsp:nvSpPr>
      <dsp:spPr>
        <a:xfrm>
          <a:off x="1557659" y="389459"/>
          <a:ext cx="482519" cy="482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5F156-0402-4357-A087-F3BAFFA55881}">
      <dsp:nvSpPr>
        <dsp:cNvPr id="0" name=""/>
        <dsp:cNvSpPr/>
      </dsp:nvSpPr>
      <dsp:spPr>
        <a:xfrm>
          <a:off x="1262786" y="1054524"/>
          <a:ext cx="1072265" cy="42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Services de paiement</a:t>
          </a:r>
        </a:p>
      </dsp:txBody>
      <dsp:txXfrm>
        <a:off x="1262786" y="1054524"/>
        <a:ext cx="1072265" cy="428906"/>
      </dsp:txXfrm>
    </dsp:sp>
    <dsp:sp modelId="{B1B25863-B225-459F-B1A6-3D881920E2D1}">
      <dsp:nvSpPr>
        <dsp:cNvPr id="0" name=""/>
        <dsp:cNvSpPr/>
      </dsp:nvSpPr>
      <dsp:spPr>
        <a:xfrm>
          <a:off x="2817571" y="389459"/>
          <a:ext cx="482519" cy="4825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2D018-F099-44B6-B435-737CA1EFBB37}">
      <dsp:nvSpPr>
        <dsp:cNvPr id="0" name=""/>
        <dsp:cNvSpPr/>
      </dsp:nvSpPr>
      <dsp:spPr>
        <a:xfrm>
          <a:off x="2522698" y="1054524"/>
          <a:ext cx="1072265" cy="42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Crédits et prêts</a:t>
          </a:r>
        </a:p>
      </dsp:txBody>
      <dsp:txXfrm>
        <a:off x="2522698" y="1054524"/>
        <a:ext cx="1072265" cy="428906"/>
      </dsp:txXfrm>
    </dsp:sp>
    <dsp:sp modelId="{9B8A9C9A-C33E-413C-989A-2BAC656F1BEC}">
      <dsp:nvSpPr>
        <dsp:cNvPr id="0" name=""/>
        <dsp:cNvSpPr/>
      </dsp:nvSpPr>
      <dsp:spPr>
        <a:xfrm>
          <a:off x="4077483" y="389459"/>
          <a:ext cx="482519" cy="4825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C1C3E-C68E-4C09-8156-F0281E78711E}">
      <dsp:nvSpPr>
        <dsp:cNvPr id="0" name=""/>
        <dsp:cNvSpPr/>
      </dsp:nvSpPr>
      <dsp:spPr>
        <a:xfrm>
          <a:off x="3782610" y="1054524"/>
          <a:ext cx="1072265" cy="42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Services d’assurances</a:t>
          </a:r>
        </a:p>
      </dsp:txBody>
      <dsp:txXfrm>
        <a:off x="3782610" y="1054524"/>
        <a:ext cx="1072265" cy="428906"/>
      </dsp:txXfrm>
    </dsp:sp>
    <dsp:sp modelId="{83C14DF5-A89D-468D-AE21-F65D9878BEBE}">
      <dsp:nvSpPr>
        <dsp:cNvPr id="0" name=""/>
        <dsp:cNvSpPr/>
      </dsp:nvSpPr>
      <dsp:spPr>
        <a:xfrm>
          <a:off x="827778" y="1751497"/>
          <a:ext cx="482519" cy="4825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1E877-E27F-4116-B625-CC768B87D60C}">
      <dsp:nvSpPr>
        <dsp:cNvPr id="0" name=""/>
        <dsp:cNvSpPr/>
      </dsp:nvSpPr>
      <dsp:spPr>
        <a:xfrm>
          <a:off x="379094" y="2416562"/>
          <a:ext cx="1379845" cy="42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Services d’investissements</a:t>
          </a:r>
        </a:p>
      </dsp:txBody>
      <dsp:txXfrm>
        <a:off x="379094" y="2416562"/>
        <a:ext cx="1379845" cy="428906"/>
      </dsp:txXfrm>
    </dsp:sp>
    <dsp:sp modelId="{0BE847D8-EACC-40AA-8A28-7752B26992E8}">
      <dsp:nvSpPr>
        <dsp:cNvPr id="0" name=""/>
        <dsp:cNvSpPr/>
      </dsp:nvSpPr>
      <dsp:spPr>
        <a:xfrm>
          <a:off x="2270035" y="1751497"/>
          <a:ext cx="482519" cy="48251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B9E6F-5657-436F-B0C4-8E7AE39029D5}">
      <dsp:nvSpPr>
        <dsp:cNvPr id="0" name=""/>
        <dsp:cNvSpPr/>
      </dsp:nvSpPr>
      <dsp:spPr>
        <a:xfrm>
          <a:off x="1975129" y="2416562"/>
          <a:ext cx="1072265" cy="42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Crypto-actifs</a:t>
          </a:r>
        </a:p>
      </dsp:txBody>
      <dsp:txXfrm>
        <a:off x="1975129" y="2416562"/>
        <a:ext cx="1072265" cy="428906"/>
      </dsp:txXfrm>
    </dsp:sp>
    <dsp:sp modelId="{0259CFAC-0DFE-4FE5-8CB6-DD8F092BD4DF}">
      <dsp:nvSpPr>
        <dsp:cNvPr id="0" name=""/>
        <dsp:cNvSpPr/>
      </dsp:nvSpPr>
      <dsp:spPr>
        <a:xfrm>
          <a:off x="3601317" y="1751497"/>
          <a:ext cx="482519" cy="48251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CFCF0-51C7-4484-B2AB-801274D9E5BD}">
      <dsp:nvSpPr>
        <dsp:cNvPr id="0" name=""/>
        <dsp:cNvSpPr/>
      </dsp:nvSpPr>
      <dsp:spPr>
        <a:xfrm>
          <a:off x="3306443" y="2416562"/>
          <a:ext cx="1072265" cy="42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Services techniques</a:t>
          </a:r>
        </a:p>
      </dsp:txBody>
      <dsp:txXfrm>
        <a:off x="3306443" y="2416562"/>
        <a:ext cx="1072265" cy="428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4C135-DF40-4970-B8FC-283D76B44EFF}">
      <dsp:nvSpPr>
        <dsp:cNvPr id="0" name=""/>
        <dsp:cNvSpPr/>
      </dsp:nvSpPr>
      <dsp:spPr>
        <a:xfrm>
          <a:off x="632676" y="172103"/>
          <a:ext cx="577441" cy="5774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ED3E9-92ED-4F1C-BF49-D5D95ED9DF74}">
      <dsp:nvSpPr>
        <dsp:cNvPr id="0" name=""/>
        <dsp:cNvSpPr/>
      </dsp:nvSpPr>
      <dsp:spPr>
        <a:xfrm>
          <a:off x="279795" y="943620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Analyse réglementaire</a:t>
          </a:r>
        </a:p>
      </dsp:txBody>
      <dsp:txXfrm>
        <a:off x="279795" y="943620"/>
        <a:ext cx="1283203" cy="513281"/>
      </dsp:txXfrm>
    </dsp:sp>
    <dsp:sp modelId="{014E1227-8755-4C72-AAA6-C6A88C548C07}">
      <dsp:nvSpPr>
        <dsp:cNvPr id="0" name=""/>
        <dsp:cNvSpPr/>
      </dsp:nvSpPr>
      <dsp:spPr>
        <a:xfrm>
          <a:off x="2140440" y="172103"/>
          <a:ext cx="577441" cy="5774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7EB7C-81D6-471C-805A-1F673F672610}">
      <dsp:nvSpPr>
        <dsp:cNvPr id="0" name=""/>
        <dsp:cNvSpPr/>
      </dsp:nvSpPr>
      <dsp:spPr>
        <a:xfrm>
          <a:off x="1787559" y="943620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Demande d’agrément</a:t>
          </a:r>
        </a:p>
      </dsp:txBody>
      <dsp:txXfrm>
        <a:off x="1787559" y="943620"/>
        <a:ext cx="1283203" cy="513281"/>
      </dsp:txXfrm>
    </dsp:sp>
    <dsp:sp modelId="{47CDE7BE-6210-44F9-8FA2-680F31FE43FE}">
      <dsp:nvSpPr>
        <dsp:cNvPr id="0" name=""/>
        <dsp:cNvSpPr/>
      </dsp:nvSpPr>
      <dsp:spPr>
        <a:xfrm>
          <a:off x="3648203" y="172103"/>
          <a:ext cx="577441" cy="5774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1BD95-2217-42E4-99A9-AB38047BBEE4}">
      <dsp:nvSpPr>
        <dsp:cNvPr id="0" name=""/>
        <dsp:cNvSpPr/>
      </dsp:nvSpPr>
      <dsp:spPr>
        <a:xfrm>
          <a:off x="3295323" y="943620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Règlement des litiges</a:t>
          </a:r>
        </a:p>
      </dsp:txBody>
      <dsp:txXfrm>
        <a:off x="3295323" y="943620"/>
        <a:ext cx="1283203" cy="513281"/>
      </dsp:txXfrm>
    </dsp:sp>
    <dsp:sp modelId="{F34B0A00-879F-4107-BCEC-693B40C6B201}">
      <dsp:nvSpPr>
        <dsp:cNvPr id="0" name=""/>
        <dsp:cNvSpPr/>
      </dsp:nvSpPr>
      <dsp:spPr>
        <a:xfrm>
          <a:off x="632676" y="1777702"/>
          <a:ext cx="577441" cy="5774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12669-32C5-455C-984A-E33F6B3A04E6}">
      <dsp:nvSpPr>
        <dsp:cNvPr id="0" name=""/>
        <dsp:cNvSpPr/>
      </dsp:nvSpPr>
      <dsp:spPr>
        <a:xfrm>
          <a:off x="279795" y="2549220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Rédaction contractuelle</a:t>
          </a:r>
        </a:p>
      </dsp:txBody>
      <dsp:txXfrm>
        <a:off x="279795" y="2549220"/>
        <a:ext cx="1283203" cy="513281"/>
      </dsp:txXfrm>
    </dsp:sp>
    <dsp:sp modelId="{217C2C4E-E4F0-4E08-A3B5-03C6EBE25E36}">
      <dsp:nvSpPr>
        <dsp:cNvPr id="0" name=""/>
        <dsp:cNvSpPr/>
      </dsp:nvSpPr>
      <dsp:spPr>
        <a:xfrm>
          <a:off x="2140440" y="1777702"/>
          <a:ext cx="577441" cy="5774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584F5-235A-4B96-8202-735CB3B2B0D6}">
      <dsp:nvSpPr>
        <dsp:cNvPr id="0" name=""/>
        <dsp:cNvSpPr/>
      </dsp:nvSpPr>
      <dsp:spPr>
        <a:xfrm>
          <a:off x="1787559" y="2549220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Contrôle de conformité AML, RGPD et DORA</a:t>
          </a:r>
        </a:p>
      </dsp:txBody>
      <dsp:txXfrm>
        <a:off x="1787559" y="2549220"/>
        <a:ext cx="1283203" cy="513281"/>
      </dsp:txXfrm>
    </dsp:sp>
    <dsp:sp modelId="{206F0755-E27A-48BF-9B15-55C1C46EA6F4}">
      <dsp:nvSpPr>
        <dsp:cNvPr id="0" name=""/>
        <dsp:cNvSpPr/>
      </dsp:nvSpPr>
      <dsp:spPr>
        <a:xfrm>
          <a:off x="3648203" y="1777702"/>
          <a:ext cx="577441" cy="5774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D0DCF-5866-4DF4-8113-B64381A07BBF}">
      <dsp:nvSpPr>
        <dsp:cNvPr id="0" name=""/>
        <dsp:cNvSpPr/>
      </dsp:nvSpPr>
      <dsp:spPr>
        <a:xfrm>
          <a:off x="3295323" y="2549220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>
              <a:solidFill>
                <a:srgbClr val="00594C"/>
              </a:solidFill>
              <a:latin typeface="Arial" panose="020B0604020202020204" pitchFamily="34" charset="0"/>
              <a:cs typeface="Arial" panose="020B0604020202020204" pitchFamily="34" charset="0"/>
            </a:rPr>
            <a:t>Screening de produits</a:t>
          </a:r>
        </a:p>
      </dsp:txBody>
      <dsp:txXfrm>
        <a:off x="3295323" y="2549220"/>
        <a:ext cx="1283203" cy="513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10A72-AFC3-4A13-8BDA-A77DABD5DA2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13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10A72-AFC3-4A13-8BDA-A77DABD5DA2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6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10A72-AFC3-4A13-8BDA-A77DABD5DA2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0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A9C4E-692A-B444-0E4E-349D9B7AF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181F6B-8338-051B-C242-137E9DA60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BB466-BF87-4B4F-AA00-113B0E266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413D3-7B8F-9271-40B0-A9B7D2624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10A72-AFC3-4A13-8BDA-A77DABD5DA2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85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10A72-AFC3-4A13-8BDA-A77DABD5DA2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6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10A72-AFC3-4A13-8BDA-A77DABD5DA2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84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A307B-45EE-3551-0E45-CCD9F773A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C13C64A-5647-FCEF-D2FD-9681079E5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69CE201-40FE-710D-3E61-92123A4B4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871657-E8FD-7437-7682-9E3F67CC5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10A72-AFC3-4A13-8BDA-A77DABD5DA2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15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10A72-AFC3-4A13-8BDA-A77DABD5DA2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46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945CA-5635-19D7-9F25-27BD0C5D8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1392497-6DF4-B9E0-B2AF-E74993010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D2EBFD-084C-6990-9CBD-577C582B9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CCCDB7-AE83-5294-9EF4-A48200DE2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10A72-AFC3-4A13-8BDA-A77DABD5DA2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806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20317-C3E3-9856-2D4C-1D75F5338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9AE1C0C-C486-37D6-3E63-6AA56A62D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096F78D-283D-20A8-03F1-06602A03F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8FDAC6-BD45-FC37-0F57-9D78CBA22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10A72-AFC3-4A13-8BDA-A77DABD5DA2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50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8A34DC9E-4621-46FD-73FC-DAFE6EFAFD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3299" y="1452563"/>
            <a:ext cx="4446128" cy="3210654"/>
          </a:xfrm>
        </p:spPr>
        <p:txBody>
          <a:bodyPr lIns="0" tIns="72000" bIns="72000">
            <a:normAutofit/>
          </a:bodyPr>
          <a:lstStyle>
            <a:lvl1pPr marL="11430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1pPr>
            <a:lvl2pPr marL="59690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 marL="105410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 marL="151130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 marL="196850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679F0970-7769-8FAB-5DBE-FD5D27058C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700" y="1452563"/>
            <a:ext cx="1371598" cy="3210654"/>
          </a:xfrm>
        </p:spPr>
        <p:txBody>
          <a:bodyPr lIns="0" tIns="72000" bIns="72000">
            <a:noAutofit/>
          </a:bodyPr>
          <a:lstStyle>
            <a:lvl1pPr marL="114300" indent="0">
              <a:lnSpc>
                <a:spcPct val="65000"/>
              </a:lnSpc>
              <a:buNone/>
              <a:defRPr sz="4800">
                <a:latin typeface="Brussels Serif" pitchFamily="50" charset="0"/>
              </a:defRPr>
            </a:lvl1pPr>
            <a:lvl2pPr marL="596900" indent="0">
              <a:buNone/>
              <a:defRPr sz="3600">
                <a:latin typeface="Brussels Serif" pitchFamily="50" charset="0"/>
              </a:defRPr>
            </a:lvl2pPr>
            <a:lvl3pPr marL="1054100" indent="0">
              <a:buNone/>
              <a:defRPr sz="3600">
                <a:latin typeface="Brussels Serif" pitchFamily="50" charset="0"/>
              </a:defRPr>
            </a:lvl3pPr>
            <a:lvl4pPr marL="1511300" indent="0">
              <a:buNone/>
              <a:defRPr sz="3600">
                <a:latin typeface="Brussels Serif" pitchFamily="50" charset="0"/>
              </a:defRPr>
            </a:lvl4pPr>
            <a:lvl5pPr marL="1968500" indent="0">
              <a:buNone/>
              <a:defRPr sz="3600">
                <a:latin typeface="Brussels Serif" pitchFamily="50" charset="0"/>
              </a:defRPr>
            </a:lvl5pPr>
          </a:lstStyle>
          <a:p>
            <a:pPr lvl="0"/>
            <a:r>
              <a:rPr lang="fr-FR" dirty="0"/>
              <a:t>xx.</a:t>
            </a:r>
            <a:endParaRPr lang="fr-BE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BC7EB8D-B95A-4430-B8DF-16ECFC506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700" y="609600"/>
            <a:ext cx="4260850" cy="685800"/>
          </a:xfrm>
        </p:spPr>
        <p:txBody>
          <a:bodyPr lIns="0" tIns="72000" bIns="72000">
            <a:noAutofit/>
          </a:bodyPr>
          <a:lstStyle>
            <a:lvl1pPr marL="114300" indent="0">
              <a:lnSpc>
                <a:spcPct val="65000"/>
              </a:lnSpc>
              <a:buNone/>
              <a:defRPr sz="1000"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596900" indent="0">
              <a:buNone/>
              <a:defRPr sz="1000">
                <a:latin typeface="Inter SemiBold" panose="02000503000000020004" pitchFamily="2" charset="0"/>
                <a:ea typeface="Inter SemiBold" panose="02000503000000020004" pitchFamily="2" charset="0"/>
              </a:defRPr>
            </a:lvl2pPr>
            <a:lvl3pPr marL="1054100" indent="0">
              <a:buNone/>
              <a:defRPr sz="1000">
                <a:latin typeface="Inter SemiBold" panose="02000503000000020004" pitchFamily="2" charset="0"/>
                <a:ea typeface="Inter SemiBold" panose="02000503000000020004" pitchFamily="2" charset="0"/>
              </a:defRPr>
            </a:lvl3pPr>
            <a:lvl4pPr marL="1511300" indent="0">
              <a:buNone/>
              <a:defRPr sz="1000">
                <a:latin typeface="Inter SemiBold" panose="02000503000000020004" pitchFamily="2" charset="0"/>
                <a:ea typeface="Inter SemiBold" panose="02000503000000020004" pitchFamily="2" charset="0"/>
              </a:defRPr>
            </a:lvl4pPr>
            <a:lvl5pPr marL="1968500" indent="0">
              <a:buNone/>
              <a:defRPr sz="1000">
                <a:latin typeface="Inter SemiBold" panose="02000503000000020004" pitchFamily="2" charset="0"/>
                <a:ea typeface="Inter SemiBold" panose="02000503000000020004" pitchFamily="2" charset="0"/>
              </a:defRPr>
            </a:lvl5pPr>
          </a:lstStyle>
          <a:p>
            <a:pPr lvl="0"/>
            <a:r>
              <a:rPr lang="fr-FR" dirty="0" err="1"/>
              <a:t>Subhead</a:t>
            </a:r>
            <a:endParaRPr lang="fr-BE" dirty="0"/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6526517C-E40E-526C-4729-AD5C2B3FCCF8}"/>
              </a:ext>
            </a:extLst>
          </p:cNvPr>
          <p:cNvSpPr txBox="1"/>
          <p:nvPr userDrawn="1"/>
        </p:nvSpPr>
        <p:spPr>
          <a:xfrm>
            <a:off x="9639963" y="12483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8222506D-59C3-F6CA-0546-1A3598C53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338" r="14297"/>
          <a:stretch/>
        </p:blipFill>
        <p:spPr>
          <a:xfrm>
            <a:off x="7899401" y="-114300"/>
            <a:ext cx="1244600" cy="54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8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953"/>
            <a:ext cx="7886700" cy="661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05396"/>
            <a:ext cx="3868340" cy="303685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605396"/>
            <a:ext cx="3887391" cy="303685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5486399" cy="273844"/>
          </a:xfrm>
        </p:spPr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163241"/>
            <a:ext cx="3869531" cy="309563"/>
          </a:xfrm>
          <a:solidFill>
            <a:srgbClr val="00594C"/>
          </a:solidFill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819" y="1163241"/>
            <a:ext cx="3869531" cy="309563"/>
          </a:xfrm>
          <a:solidFill>
            <a:srgbClr val="00594C"/>
          </a:solidFill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23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28650" y="1192358"/>
            <a:ext cx="3821257" cy="241589"/>
          </a:xfrm>
          <a:solidFill>
            <a:srgbClr val="00594C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28650" y="1512095"/>
            <a:ext cx="3821257" cy="12001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4094" y="1192358"/>
            <a:ext cx="3821257" cy="241589"/>
          </a:xfrm>
          <a:solidFill>
            <a:srgbClr val="00594C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5"/>
          </p:nvPr>
        </p:nvSpPr>
        <p:spPr>
          <a:xfrm>
            <a:off x="4694094" y="1512095"/>
            <a:ext cx="3821257" cy="12001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8650" y="2881097"/>
            <a:ext cx="3821257" cy="241589"/>
          </a:xfrm>
          <a:solidFill>
            <a:srgbClr val="00594C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3200834"/>
            <a:ext cx="3821257" cy="12001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694094" y="2881097"/>
            <a:ext cx="3821257" cy="241589"/>
          </a:xfrm>
          <a:solidFill>
            <a:srgbClr val="00594C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9"/>
          <p:cNvSpPr>
            <a:spLocks noGrp="1"/>
          </p:cNvSpPr>
          <p:nvPr>
            <p:ph sz="quarter" idx="19"/>
          </p:nvPr>
        </p:nvSpPr>
        <p:spPr>
          <a:xfrm>
            <a:off x="4694094" y="3200834"/>
            <a:ext cx="3821257" cy="12001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953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28650" y="1192358"/>
            <a:ext cx="3821257" cy="241589"/>
          </a:xfrm>
          <a:solidFill>
            <a:srgbClr val="00594C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28650" y="1512094"/>
            <a:ext cx="3821257" cy="288888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4094" y="1192358"/>
            <a:ext cx="3821257" cy="241589"/>
          </a:xfrm>
          <a:solidFill>
            <a:srgbClr val="00594C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5"/>
          </p:nvPr>
        </p:nvSpPr>
        <p:spPr>
          <a:xfrm>
            <a:off x="4694094" y="1512095"/>
            <a:ext cx="3821257" cy="12001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694094" y="2881097"/>
            <a:ext cx="3821257" cy="241589"/>
          </a:xfrm>
          <a:solidFill>
            <a:srgbClr val="00594C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9"/>
          <p:cNvSpPr>
            <a:spLocks noGrp="1"/>
          </p:cNvSpPr>
          <p:nvPr>
            <p:ph sz="quarter" idx="19"/>
          </p:nvPr>
        </p:nvSpPr>
        <p:spPr>
          <a:xfrm>
            <a:off x="4694094" y="3200834"/>
            <a:ext cx="3821257" cy="12001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119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28650" y="1192358"/>
            <a:ext cx="7886701" cy="241589"/>
          </a:xfrm>
          <a:solidFill>
            <a:srgbClr val="00594C"/>
          </a:solidFill>
        </p:spPr>
        <p:txBody>
          <a:bodyPr anchor="ctr"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3"/>
          </p:nvPr>
        </p:nvSpPr>
        <p:spPr>
          <a:xfrm>
            <a:off x="628650" y="1551061"/>
            <a:ext cx="7886701" cy="12001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8650" y="2966823"/>
            <a:ext cx="3821257" cy="241589"/>
          </a:xfrm>
          <a:solidFill>
            <a:srgbClr val="00594C"/>
          </a:solidFill>
        </p:spPr>
        <p:txBody>
          <a:bodyPr anchor="ctr"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3325526"/>
            <a:ext cx="3821257" cy="12001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694094" y="2966823"/>
            <a:ext cx="3821257" cy="241589"/>
          </a:xfrm>
          <a:solidFill>
            <a:srgbClr val="00594C"/>
          </a:solidFill>
        </p:spPr>
        <p:txBody>
          <a:bodyPr anchor="ctr"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9"/>
          </p:nvPr>
        </p:nvSpPr>
        <p:spPr>
          <a:xfrm>
            <a:off x="4694094" y="3325526"/>
            <a:ext cx="3821257" cy="12001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8263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5486400" cy="273844"/>
          </a:xfrm>
        </p:spPr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158" y="4767262"/>
            <a:ext cx="2057400" cy="273844"/>
          </a:xfrm>
        </p:spPr>
        <p:txBody>
          <a:bodyPr/>
          <a:lstStyle/>
          <a:p>
            <a:fld id="{C65F3DA8-4313-463B-B800-0AF3191A95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6213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2421" y="4767263"/>
            <a:ext cx="5452629" cy="273844"/>
          </a:xfrm>
        </p:spPr>
        <p:txBody>
          <a:bodyPr/>
          <a:lstStyle>
            <a:lvl1pPr>
              <a:defRPr>
                <a:solidFill>
                  <a:srgbClr val="00594C"/>
                </a:solidFill>
              </a:defRPr>
            </a:lvl1pPr>
          </a:lstStyle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94C"/>
                </a:solidFill>
              </a:defRPr>
            </a:lvl1pPr>
          </a:lstStyle>
          <a:p>
            <a:fld id="{C65F3DA8-4313-463B-B800-0AF3191A95F9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Rectangle 4"/>
          <p:cNvSpPr/>
          <p:nvPr userDrawn="1"/>
        </p:nvSpPr>
        <p:spPr>
          <a:xfrm>
            <a:off x="512180" y="208344"/>
            <a:ext cx="269112" cy="118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</p:spTree>
    <p:extLst>
      <p:ext uri="{BB962C8B-B14F-4D97-AF65-F5344CB8AC3E}">
        <p14:creationId xmlns:p14="http://schemas.microsoft.com/office/powerpoint/2010/main" val="2587042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61183"/>
            <a:ext cx="4629150" cy="323460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5486399" cy="273844"/>
          </a:xfrm>
        </p:spPr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t>‹N°›</a:t>
            </a:fld>
            <a:endParaRPr lang="fr-BE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34986" y="1080740"/>
            <a:ext cx="0" cy="332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1" y="241589"/>
            <a:ext cx="4588771" cy="6009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9841" y="1161184"/>
            <a:ext cx="2949178" cy="324055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215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61183"/>
            <a:ext cx="4629150" cy="323460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5486399" cy="273844"/>
          </a:xfrm>
        </p:spPr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t>‹N°›</a:t>
            </a:fld>
            <a:endParaRPr lang="fr-BE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34986" y="1080740"/>
            <a:ext cx="0" cy="332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1" y="241589"/>
            <a:ext cx="7266127" cy="6009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9841" y="1161184"/>
            <a:ext cx="2949178" cy="324055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765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57175"/>
            <a:ext cx="4356110" cy="5769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137804"/>
            <a:ext cx="4629150" cy="325798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137805"/>
            <a:ext cx="2949178" cy="326393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2" y="4767263"/>
            <a:ext cx="5485208" cy="273844"/>
          </a:xfrm>
        </p:spPr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0547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633881" y="4767262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0059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5F3DA8-4313-463B-B800-0AF3191A95F9}" type="slidenum">
              <a:rPr lang="fr-BE" sz="900" smtClean="0"/>
              <a:pPr/>
              <a:t>‹N°›</a:t>
            </a:fld>
            <a:endParaRPr lang="fr-BE" sz="90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48696" y="2351352"/>
            <a:ext cx="2462660" cy="201295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</a:t>
            </a:r>
            <a:br>
              <a:rPr lang="en-US" sz="2400"/>
            </a:br>
            <a:r>
              <a:rPr lang="en-US" sz="2400"/>
              <a:t>TO EDIT MASTER TITLE STYLE</a:t>
            </a:r>
            <a:endParaRPr lang="fr-BE" sz="2400"/>
          </a:p>
        </p:txBody>
      </p:sp>
      <p:sp>
        <p:nvSpPr>
          <p:cNvPr id="20" name="Rectangle 19"/>
          <p:cNvSpPr/>
          <p:nvPr userDrawn="1"/>
        </p:nvSpPr>
        <p:spPr>
          <a:xfrm>
            <a:off x="-98855" y="0"/>
            <a:ext cx="9242855" cy="5395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/>
              <a:t>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98855" y="3032108"/>
            <a:ext cx="9242855" cy="2381269"/>
          </a:xfrm>
          <a:prstGeom prst="rect">
            <a:avLst/>
          </a:prstGeom>
          <a:solidFill>
            <a:srgbClr val="00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pic>
        <p:nvPicPr>
          <p:cNvPr id="22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21" y="348439"/>
            <a:ext cx="5010008" cy="866942"/>
          </a:xfrm>
          <a:prstGeom prst="rect">
            <a:avLst/>
          </a:prstGeom>
        </p:spPr>
      </p:pic>
      <p:cxnSp>
        <p:nvCxnSpPr>
          <p:cNvPr id="23" name="Connecteur droit 22"/>
          <p:cNvCxnSpPr/>
          <p:nvPr userDrawn="1"/>
        </p:nvCxnSpPr>
        <p:spPr>
          <a:xfrm>
            <a:off x="8744888" y="5042807"/>
            <a:ext cx="0" cy="43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 userDrawn="1"/>
        </p:nvSpPr>
        <p:spPr>
          <a:xfrm>
            <a:off x="7443263" y="5091833"/>
            <a:ext cx="1348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www.simontbraun.eu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0808" y="1809060"/>
            <a:ext cx="2878781" cy="2323234"/>
          </a:xfrm>
          <a:prstGeom prst="rect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741516" y="2229066"/>
            <a:ext cx="2117364" cy="149160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50" err="1"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r>
              <a:rPr lang="en-US" sz="31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5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31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50" err="1"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sz="31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50" err="1">
                <a:latin typeface="Arial" panose="020B0604020202020204" pitchFamily="34" charset="0"/>
                <a:cs typeface="Arial" panose="020B0604020202020204" pitchFamily="34" charset="0"/>
              </a:rPr>
              <a:t>aandacht</a:t>
            </a:r>
            <a:r>
              <a:rPr lang="en-US" sz="315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BE" sz="3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2" hasCustomPrompt="1"/>
          </p:nvPr>
        </p:nvSpPr>
        <p:spPr>
          <a:xfrm>
            <a:off x="3699250" y="2507274"/>
            <a:ext cx="4004072" cy="3202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err="1"/>
              <a:t>Voornaam</a:t>
            </a:r>
            <a:r>
              <a:rPr lang="fr-FR"/>
              <a:t> </a:t>
            </a:r>
            <a:r>
              <a:rPr lang="fr-FR" err="1"/>
              <a:t>Naam</a:t>
            </a:r>
            <a:endParaRPr lang="fr-FR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699251" y="3278107"/>
            <a:ext cx="4787707" cy="307181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Email </a:t>
            </a:r>
            <a:r>
              <a:rPr lang="fr-FR" err="1"/>
              <a:t>adres</a:t>
            </a:r>
            <a:r>
              <a:rPr lang="fr-FR"/>
              <a:t>  |  </a:t>
            </a:r>
            <a:r>
              <a:rPr lang="fr-FR" err="1"/>
              <a:t>Volg</a:t>
            </a:r>
            <a:r>
              <a:rPr lang="fr-FR"/>
              <a:t> </a:t>
            </a:r>
            <a:r>
              <a:rPr lang="fr-FR" err="1"/>
              <a:t>mij</a:t>
            </a:r>
            <a:r>
              <a:rPr lang="fr-FR"/>
              <a:t> op LinkedIn</a:t>
            </a:r>
          </a:p>
        </p:txBody>
      </p:sp>
    </p:spTree>
    <p:extLst>
      <p:ext uri="{BB962C8B-B14F-4D97-AF65-F5344CB8AC3E}">
        <p14:creationId xmlns:p14="http://schemas.microsoft.com/office/powerpoint/2010/main" val="96448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8">
            <a:extLst>
              <a:ext uri="{FF2B5EF4-FFF2-40B4-BE49-F238E27FC236}">
                <a16:creationId xmlns:a16="http://schemas.microsoft.com/office/drawing/2014/main" id="{F6F88392-B43B-B0D0-8B7B-9BFC78DB3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44" r="7956"/>
          <a:stretch/>
        </p:blipFill>
        <p:spPr>
          <a:xfrm>
            <a:off x="0" y="-114300"/>
            <a:ext cx="9144000" cy="5403850"/>
          </a:xfrm>
          <a:prstGeom prst="rect">
            <a:avLst/>
          </a:prstGeom>
        </p:spPr>
      </p:pic>
      <p:pic>
        <p:nvPicPr>
          <p:cNvPr id="5" name="Google Shape;131;p21">
            <a:extLst>
              <a:ext uri="{FF2B5EF4-FFF2-40B4-BE49-F238E27FC236}">
                <a16:creationId xmlns:a16="http://schemas.microsoft.com/office/drawing/2014/main" id="{CCE750A4-972A-32CC-31EF-74CA7DBAF2B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l="16667" r="16873"/>
          <a:stretch/>
        </p:blipFill>
        <p:spPr>
          <a:xfrm>
            <a:off x="1237109" y="-67731"/>
            <a:ext cx="6669782" cy="56452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texte 22">
            <a:extLst>
              <a:ext uri="{FF2B5EF4-FFF2-40B4-BE49-F238E27FC236}">
                <a16:creationId xmlns:a16="http://schemas.microsoft.com/office/drawing/2014/main" id="{ABA5AF43-C6C7-F745-7BB0-B139FC3785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67825" y="4254366"/>
            <a:ext cx="3808200" cy="578902"/>
          </a:xfrm>
        </p:spPr>
        <p:txBody>
          <a:bodyPr lIns="0" tIns="72000" bIns="72000">
            <a:normAutofit/>
          </a:bodyPr>
          <a:lstStyle>
            <a:lvl1pPr marL="11430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59690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 marL="105410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 marL="151130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 marL="196850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fr-FR" dirty="0"/>
              <a:t>CLIQUEZ ICI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8321CE81-8422-1AA6-7F66-15425B76F1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67826" y="1452987"/>
            <a:ext cx="3808200" cy="1863300"/>
          </a:xfrm>
        </p:spPr>
        <p:txBody>
          <a:bodyPr>
            <a:noAutofit/>
          </a:bodyPr>
          <a:lstStyle>
            <a:lvl1pPr algn="ctr">
              <a:lnSpc>
                <a:spcPct val="55000"/>
              </a:lnSpc>
              <a:defRPr sz="4800">
                <a:solidFill>
                  <a:schemeClr val="bg1"/>
                </a:solidFill>
                <a:latin typeface="Brussels Serif" pitchFamily="50" charset="0"/>
              </a:defRPr>
            </a:lvl1pPr>
            <a:lvl2pPr>
              <a:lnSpc>
                <a:spcPct val="55000"/>
              </a:lnSpc>
              <a:defRPr sz="3200">
                <a:latin typeface="Brussels Serif" pitchFamily="50" charset="0"/>
              </a:defRPr>
            </a:lvl2pPr>
            <a:lvl3pPr>
              <a:lnSpc>
                <a:spcPct val="55000"/>
              </a:lnSpc>
              <a:defRPr sz="3200">
                <a:latin typeface="Brussels Serif" pitchFamily="50" charset="0"/>
              </a:defRPr>
            </a:lvl3pPr>
            <a:lvl4pPr>
              <a:lnSpc>
                <a:spcPct val="55000"/>
              </a:lnSpc>
              <a:defRPr sz="3200">
                <a:latin typeface="Brussels Serif" pitchFamily="50" charset="0"/>
              </a:defRPr>
            </a:lvl4pPr>
            <a:lvl5pPr>
              <a:lnSpc>
                <a:spcPct val="55000"/>
              </a:lnSpc>
              <a:defRPr sz="3200">
                <a:latin typeface="Brussels Serif" pitchFamily="50" charset="0"/>
              </a:defRPr>
            </a:lvl5pPr>
          </a:lstStyle>
          <a:p>
            <a:pPr lvl="0"/>
            <a:r>
              <a:rPr lang="fr-FR" dirty="0"/>
              <a:t>Cliquez ici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9874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633881" y="4767262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0059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5F3DA8-4313-463B-B800-0AF3191A95F9}" type="slidenum">
              <a:rPr lang="fr-BE" sz="900" smtClean="0"/>
              <a:pPr/>
              <a:t>‹N°›</a:t>
            </a:fld>
            <a:endParaRPr lang="fr-BE" sz="90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48696" y="2351352"/>
            <a:ext cx="2462660" cy="201295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</a:t>
            </a:r>
            <a:br>
              <a:rPr lang="en-US" sz="2400"/>
            </a:br>
            <a:r>
              <a:rPr lang="en-US" sz="2400"/>
              <a:t>TO EDIT MASTER TITLE STYLE</a:t>
            </a:r>
            <a:endParaRPr lang="fr-BE" sz="2400"/>
          </a:p>
        </p:txBody>
      </p:sp>
      <p:sp>
        <p:nvSpPr>
          <p:cNvPr id="20" name="Rectangle 19"/>
          <p:cNvSpPr/>
          <p:nvPr userDrawn="1"/>
        </p:nvSpPr>
        <p:spPr>
          <a:xfrm>
            <a:off x="-98855" y="0"/>
            <a:ext cx="9242855" cy="5395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/>
              <a:t>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98855" y="3032108"/>
            <a:ext cx="9242855" cy="2381269"/>
          </a:xfrm>
          <a:prstGeom prst="rect">
            <a:avLst/>
          </a:prstGeom>
          <a:solidFill>
            <a:srgbClr val="00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pic>
        <p:nvPicPr>
          <p:cNvPr id="22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21" y="348439"/>
            <a:ext cx="5010008" cy="866942"/>
          </a:xfrm>
          <a:prstGeom prst="rect">
            <a:avLst/>
          </a:prstGeom>
        </p:spPr>
      </p:pic>
      <p:cxnSp>
        <p:nvCxnSpPr>
          <p:cNvPr id="23" name="Connecteur droit 22"/>
          <p:cNvCxnSpPr/>
          <p:nvPr userDrawn="1"/>
        </p:nvCxnSpPr>
        <p:spPr>
          <a:xfrm>
            <a:off x="8744888" y="5042807"/>
            <a:ext cx="0" cy="43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 userDrawn="1"/>
        </p:nvSpPr>
        <p:spPr>
          <a:xfrm>
            <a:off x="7356763" y="5091833"/>
            <a:ext cx="13482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>
                <a:solidFill>
                  <a:schemeClr val="bg1"/>
                </a:solidFill>
                <a:latin typeface="+mj-lt"/>
              </a:rPr>
              <a:t>www.simontbraun.eu</a:t>
            </a:r>
            <a:endParaRPr lang="en-US" sz="10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0808" y="1809060"/>
            <a:ext cx="2878781" cy="2323234"/>
          </a:xfrm>
          <a:prstGeom prst="rect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741516" y="2229066"/>
            <a:ext cx="2117364" cy="149160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50"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r>
              <a:rPr lang="en-US" sz="315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1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50" baseline="0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en-US" sz="31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5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150">
                <a:latin typeface="Arial" panose="020B0604020202020204" pitchFamily="34" charset="0"/>
                <a:cs typeface="Arial" panose="020B0604020202020204" pitchFamily="34" charset="0"/>
              </a:rPr>
              <a:t> attention!</a:t>
            </a:r>
            <a:endParaRPr lang="fr-BE" sz="3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2" hasCustomPrompt="1"/>
          </p:nvPr>
        </p:nvSpPr>
        <p:spPr>
          <a:xfrm>
            <a:off x="3699250" y="2507274"/>
            <a:ext cx="4004072" cy="3202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699251" y="3278107"/>
            <a:ext cx="4787707" cy="307181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Adresse email |  Suivez-moi sur LinkedIn</a:t>
            </a:r>
          </a:p>
        </p:txBody>
      </p:sp>
    </p:spTree>
    <p:extLst>
      <p:ext uri="{BB962C8B-B14F-4D97-AF65-F5344CB8AC3E}">
        <p14:creationId xmlns:p14="http://schemas.microsoft.com/office/powerpoint/2010/main" val="2733674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633881" y="4767262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0059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5F3DA8-4313-463B-B800-0AF3191A95F9}" type="slidenum">
              <a:rPr lang="fr-BE" sz="900" smtClean="0"/>
              <a:pPr/>
              <a:t>‹N°›</a:t>
            </a:fld>
            <a:endParaRPr lang="fr-BE" sz="90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48696" y="2351352"/>
            <a:ext cx="2462660" cy="201295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</a:t>
            </a:r>
            <a:br>
              <a:rPr lang="en-US" sz="2400"/>
            </a:br>
            <a:r>
              <a:rPr lang="en-US" sz="2400"/>
              <a:t>TO EDIT MASTER TITLE STYLE</a:t>
            </a:r>
            <a:endParaRPr lang="fr-BE" sz="2400"/>
          </a:p>
        </p:txBody>
      </p:sp>
      <p:sp>
        <p:nvSpPr>
          <p:cNvPr id="20" name="Rectangle 19"/>
          <p:cNvSpPr/>
          <p:nvPr userDrawn="1"/>
        </p:nvSpPr>
        <p:spPr>
          <a:xfrm>
            <a:off x="-98855" y="0"/>
            <a:ext cx="9242855" cy="5395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50"/>
              <a:t>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98855" y="3032108"/>
            <a:ext cx="9242855" cy="2381269"/>
          </a:xfrm>
          <a:prstGeom prst="rect">
            <a:avLst/>
          </a:prstGeom>
          <a:solidFill>
            <a:srgbClr val="00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pic>
        <p:nvPicPr>
          <p:cNvPr id="22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21" y="348439"/>
            <a:ext cx="5010008" cy="866942"/>
          </a:xfrm>
          <a:prstGeom prst="rect">
            <a:avLst/>
          </a:prstGeom>
        </p:spPr>
      </p:pic>
      <p:cxnSp>
        <p:nvCxnSpPr>
          <p:cNvPr id="23" name="Connecteur droit 22"/>
          <p:cNvCxnSpPr/>
          <p:nvPr userDrawn="1"/>
        </p:nvCxnSpPr>
        <p:spPr>
          <a:xfrm>
            <a:off x="8744888" y="5042807"/>
            <a:ext cx="0" cy="43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 userDrawn="1"/>
        </p:nvSpPr>
        <p:spPr>
          <a:xfrm>
            <a:off x="7455620" y="5091833"/>
            <a:ext cx="1348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www.simontbraun.eu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0808" y="1809060"/>
            <a:ext cx="2878781" cy="2323234"/>
          </a:xfrm>
          <a:prstGeom prst="rect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741516" y="2229066"/>
            <a:ext cx="2117364" cy="149160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sz="3000"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BE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2" hasCustomPrompt="1"/>
          </p:nvPr>
        </p:nvSpPr>
        <p:spPr>
          <a:xfrm>
            <a:off x="3699250" y="2507274"/>
            <a:ext cx="4004072" cy="3202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BE"/>
              <a:t>First name Last name</a:t>
            </a:r>
            <a:endParaRPr lang="fr-FR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699251" y="3278107"/>
            <a:ext cx="4787707" cy="307181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BE"/>
              <a:t>E-mail address</a:t>
            </a:r>
            <a:r>
              <a:rPr lang="fr-FR"/>
              <a:t> |  </a:t>
            </a:r>
            <a:r>
              <a:rPr lang="en-BE"/>
              <a:t>Follow me on </a:t>
            </a:r>
            <a:r>
              <a:rPr lang="fr-FR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347549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61183"/>
            <a:ext cx="4858322" cy="323460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5486399" cy="273844"/>
          </a:xfrm>
        </p:spPr>
        <p:txBody>
          <a:bodyPr/>
          <a:lstStyle/>
          <a:p>
            <a:r>
              <a:rPr lang="fr-BE"/>
              <a:t>Simont Braun / Crelan – Training 22 05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t>‹N°›</a:t>
            </a:fld>
            <a:endParaRPr lang="fr-BE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34986" y="1080740"/>
            <a:ext cx="0" cy="332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9841" y="241589"/>
            <a:ext cx="4588771" cy="6009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DD517-088E-8AAF-B12F-5E93BEA03E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1" y="1161183"/>
            <a:ext cx="2953932" cy="3234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9262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16AF8D87-A7F9-FF11-2901-0D91A9807E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67825" y="4254366"/>
            <a:ext cx="3808200" cy="578902"/>
          </a:xfrm>
        </p:spPr>
        <p:txBody>
          <a:bodyPr lIns="0" tIns="72000" bIns="72000">
            <a:normAutofit/>
          </a:bodyPr>
          <a:lstStyle>
            <a:lvl1pPr marL="11430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59690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 marL="105410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 marL="151130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 marL="196850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fr-FR" dirty="0"/>
              <a:t>CLIQUEZ ICI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DCD64C8E-9497-67EF-47A3-0C472DB084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67826" y="1452987"/>
            <a:ext cx="3808200" cy="1863300"/>
          </a:xfrm>
        </p:spPr>
        <p:txBody>
          <a:bodyPr>
            <a:noAutofit/>
          </a:bodyPr>
          <a:lstStyle>
            <a:lvl1pPr algn="ctr">
              <a:lnSpc>
                <a:spcPct val="55000"/>
              </a:lnSpc>
              <a:defRPr sz="4800">
                <a:solidFill>
                  <a:schemeClr val="tx1"/>
                </a:solidFill>
                <a:latin typeface="Brussels Serif" pitchFamily="50" charset="0"/>
              </a:defRPr>
            </a:lvl1pPr>
            <a:lvl2pPr>
              <a:lnSpc>
                <a:spcPct val="55000"/>
              </a:lnSpc>
              <a:defRPr sz="3200">
                <a:latin typeface="Brussels Serif" pitchFamily="50" charset="0"/>
              </a:defRPr>
            </a:lvl2pPr>
            <a:lvl3pPr>
              <a:lnSpc>
                <a:spcPct val="55000"/>
              </a:lnSpc>
              <a:defRPr sz="3200">
                <a:latin typeface="Brussels Serif" pitchFamily="50" charset="0"/>
              </a:defRPr>
            </a:lvl3pPr>
            <a:lvl4pPr>
              <a:lnSpc>
                <a:spcPct val="55000"/>
              </a:lnSpc>
              <a:defRPr sz="3200">
                <a:latin typeface="Brussels Serif" pitchFamily="50" charset="0"/>
              </a:defRPr>
            </a:lvl4pPr>
            <a:lvl5pPr>
              <a:lnSpc>
                <a:spcPct val="55000"/>
              </a:lnSpc>
              <a:defRPr sz="3200">
                <a:latin typeface="Brussels Serif" pitchFamily="50" charset="0"/>
              </a:defRPr>
            </a:lvl5pPr>
          </a:lstStyle>
          <a:p>
            <a:pPr lvl="0"/>
            <a:r>
              <a:rPr lang="fr-FR" dirty="0"/>
              <a:t>Cliquez ici</a:t>
            </a:r>
            <a:endParaRPr lang="fr-BE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5752E71B-CD22-D76C-CC1D-DA0CB12D6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624" y="1"/>
            <a:ext cx="10429624" cy="51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5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8855" y="0"/>
            <a:ext cx="9242855" cy="537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/>
          <p:cNvSpPr/>
          <p:nvPr userDrawn="1"/>
        </p:nvSpPr>
        <p:spPr>
          <a:xfrm>
            <a:off x="-98855" y="3032108"/>
            <a:ext cx="9242855" cy="2381269"/>
          </a:xfrm>
          <a:prstGeom prst="rect">
            <a:avLst/>
          </a:prstGeom>
          <a:solidFill>
            <a:srgbClr val="00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sp>
        <p:nvSpPr>
          <p:cNvPr id="9" name="Rectangle 8"/>
          <p:cNvSpPr/>
          <p:nvPr userDrawn="1"/>
        </p:nvSpPr>
        <p:spPr>
          <a:xfrm>
            <a:off x="416326" y="1926772"/>
            <a:ext cx="3156350" cy="2840490"/>
          </a:xfrm>
          <a:prstGeom prst="rect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696" y="2351352"/>
            <a:ext cx="2462660" cy="2012954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</a:t>
            </a:r>
            <a:br>
              <a:rPr lang="en-US"/>
            </a:br>
            <a:r>
              <a:rPr lang="en-US"/>
              <a:t>TO EDIT MASTER TITLE STYLE</a:t>
            </a:r>
            <a:endParaRPr lang="fr-B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21" y="348439"/>
            <a:ext cx="5010008" cy="866942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8744888" y="5042807"/>
            <a:ext cx="0" cy="43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7444877" y="5091833"/>
            <a:ext cx="1340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www.simontbraun.eu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 hasCustomPrompt="1"/>
          </p:nvPr>
        </p:nvSpPr>
        <p:spPr>
          <a:xfrm>
            <a:off x="3908643" y="2394527"/>
            <a:ext cx="3854053" cy="425054"/>
          </a:xfrm>
        </p:spPr>
        <p:txBody>
          <a:bodyPr>
            <a:normAutofit/>
          </a:bodyPr>
          <a:lstStyle>
            <a:lvl1pPr marL="0" indent="0">
              <a:buNone/>
              <a:defRPr sz="1650" b="1"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fr-FR" err="1"/>
              <a:t>Voornaam</a:t>
            </a:r>
            <a:r>
              <a:rPr lang="fr-FR"/>
              <a:t> </a:t>
            </a:r>
            <a:r>
              <a:rPr lang="fr-FR" err="1"/>
              <a:t>Naam</a:t>
            </a:r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4" hasCustomPrompt="1"/>
          </p:nvPr>
        </p:nvSpPr>
        <p:spPr>
          <a:xfrm>
            <a:off x="3908643" y="3317157"/>
            <a:ext cx="3854053" cy="411956"/>
          </a:xfrm>
        </p:spPr>
        <p:txBody>
          <a:bodyPr>
            <a:normAutofit/>
          </a:bodyPr>
          <a:lstStyle>
            <a:lvl1pPr marL="0" indent="0">
              <a:buNone/>
              <a:defRPr sz="165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err="1"/>
              <a:t>Plaats</a:t>
            </a:r>
            <a:r>
              <a:rPr lang="fr-FR"/>
              <a:t>  |  </a:t>
            </a:r>
            <a:r>
              <a:rPr lang="fr-FR" err="1"/>
              <a:t>Datum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8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8855" y="0"/>
            <a:ext cx="9242855" cy="537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/>
          <p:cNvSpPr/>
          <p:nvPr userDrawn="1"/>
        </p:nvSpPr>
        <p:spPr>
          <a:xfrm>
            <a:off x="-98855" y="3032108"/>
            <a:ext cx="9242855" cy="2381269"/>
          </a:xfrm>
          <a:prstGeom prst="rect">
            <a:avLst/>
          </a:prstGeom>
          <a:solidFill>
            <a:srgbClr val="00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sp>
        <p:nvSpPr>
          <p:cNvPr id="9" name="Rectangle 8"/>
          <p:cNvSpPr/>
          <p:nvPr userDrawn="1"/>
        </p:nvSpPr>
        <p:spPr>
          <a:xfrm>
            <a:off x="416326" y="1926772"/>
            <a:ext cx="3156350" cy="2840490"/>
          </a:xfrm>
          <a:prstGeom prst="rect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696" y="2351352"/>
            <a:ext cx="2462660" cy="2012954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</a:t>
            </a:r>
            <a:br>
              <a:rPr lang="en-US"/>
            </a:br>
            <a:r>
              <a:rPr lang="en-US"/>
              <a:t>TO EDIT MASTER TITLE STYLE</a:t>
            </a:r>
            <a:endParaRPr lang="fr-B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21" y="348439"/>
            <a:ext cx="5010008" cy="866942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8744888" y="5042807"/>
            <a:ext cx="0" cy="43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7451055" y="5091833"/>
            <a:ext cx="1340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www.simontbraun.eu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 hasCustomPrompt="1"/>
          </p:nvPr>
        </p:nvSpPr>
        <p:spPr>
          <a:xfrm>
            <a:off x="3908643" y="2394527"/>
            <a:ext cx="3854053" cy="425054"/>
          </a:xfrm>
        </p:spPr>
        <p:txBody>
          <a:bodyPr>
            <a:normAutofit/>
          </a:bodyPr>
          <a:lstStyle>
            <a:lvl1pPr marL="0" indent="0">
              <a:buNone/>
              <a:defRPr sz="165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4" hasCustomPrompt="1"/>
          </p:nvPr>
        </p:nvSpPr>
        <p:spPr>
          <a:xfrm>
            <a:off x="3908643" y="3317157"/>
            <a:ext cx="3854053" cy="411956"/>
          </a:xfrm>
        </p:spPr>
        <p:txBody>
          <a:bodyPr>
            <a:normAutofit/>
          </a:bodyPr>
          <a:lstStyle>
            <a:lvl1pPr marL="0" indent="0">
              <a:buNone/>
              <a:defRPr sz="165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Lieu  | 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8855" y="0"/>
            <a:ext cx="9242855" cy="537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/>
          <p:cNvSpPr/>
          <p:nvPr userDrawn="1"/>
        </p:nvSpPr>
        <p:spPr>
          <a:xfrm>
            <a:off x="-98855" y="3032108"/>
            <a:ext cx="9242855" cy="2381269"/>
          </a:xfrm>
          <a:prstGeom prst="rect">
            <a:avLst/>
          </a:prstGeom>
          <a:solidFill>
            <a:srgbClr val="00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sp>
        <p:nvSpPr>
          <p:cNvPr id="9" name="Rectangle 8"/>
          <p:cNvSpPr/>
          <p:nvPr userDrawn="1"/>
        </p:nvSpPr>
        <p:spPr>
          <a:xfrm>
            <a:off x="416326" y="1926772"/>
            <a:ext cx="3156350" cy="2840490"/>
          </a:xfrm>
          <a:prstGeom prst="rect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8696" y="2351352"/>
            <a:ext cx="2462660" cy="2012954"/>
          </a:xfrm>
        </p:spPr>
        <p:txBody>
          <a:bodyPr anchor="t">
            <a:normAutofit/>
          </a:bodyPr>
          <a:lstStyle>
            <a:lvl1pPr algn="l"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</a:t>
            </a:r>
            <a:br>
              <a:rPr lang="en-US"/>
            </a:br>
            <a:r>
              <a:rPr lang="en-US"/>
              <a:t>TO EDIT MASTER TITLE STYLE</a:t>
            </a:r>
            <a:endParaRPr lang="fr-B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21" y="348439"/>
            <a:ext cx="5010008" cy="866942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8744888" y="5042807"/>
            <a:ext cx="0" cy="43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7451055" y="5091833"/>
            <a:ext cx="1340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www.simontbraun.eu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 hasCustomPrompt="1"/>
          </p:nvPr>
        </p:nvSpPr>
        <p:spPr>
          <a:xfrm>
            <a:off x="3908643" y="2394527"/>
            <a:ext cx="3854053" cy="425054"/>
          </a:xfrm>
        </p:spPr>
        <p:txBody>
          <a:bodyPr>
            <a:normAutofit/>
          </a:bodyPr>
          <a:lstStyle>
            <a:lvl1pPr marL="0" indent="0">
              <a:buNone/>
              <a:defRPr sz="165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BE"/>
              <a:t>First name Last name</a:t>
            </a:r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4" hasCustomPrompt="1"/>
          </p:nvPr>
        </p:nvSpPr>
        <p:spPr>
          <a:xfrm>
            <a:off x="3908643" y="3317157"/>
            <a:ext cx="3854053" cy="411956"/>
          </a:xfrm>
        </p:spPr>
        <p:txBody>
          <a:bodyPr>
            <a:normAutofit/>
          </a:bodyPr>
          <a:lstStyle>
            <a:lvl1pPr marL="0" indent="0">
              <a:buNone/>
              <a:defRPr sz="165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BE"/>
              <a:t>Place</a:t>
            </a:r>
            <a:r>
              <a:rPr lang="fr-FR"/>
              <a:t>  | 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1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97" y="1458410"/>
            <a:ext cx="3923818" cy="274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5362297" cy="273844"/>
          </a:xfrm>
        </p:spPr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Rectangle 5"/>
          <p:cNvSpPr/>
          <p:nvPr userDrawn="1"/>
        </p:nvSpPr>
        <p:spPr>
          <a:xfrm>
            <a:off x="434051" y="190982"/>
            <a:ext cx="295154" cy="1197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05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28650" y="1458410"/>
            <a:ext cx="0" cy="2743200"/>
          </a:xfrm>
          <a:prstGeom prst="line">
            <a:avLst/>
          </a:prstGeom>
          <a:ln w="920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19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1385"/>
            <a:ext cx="7886700" cy="3391337"/>
          </a:xfrm>
        </p:spPr>
        <p:txBody>
          <a:bodyPr/>
          <a:lstStyle>
            <a:lvl1pPr marL="171450" indent="-171450">
              <a:spcAft>
                <a:spcPts val="450"/>
              </a:spcAft>
              <a:buClr>
                <a:srgbClr val="F68D2E"/>
              </a:buClr>
              <a:buSzPct val="80000"/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F68D2E"/>
              </a:buClr>
              <a:buSzPct val="8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rgbClr val="F68D2E"/>
              </a:buClr>
              <a:buSzPct val="80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rgbClr val="F68D2E"/>
              </a:buClr>
              <a:buSzPct val="80000"/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rgbClr val="F68D2E"/>
              </a:buClr>
              <a:buSzPct val="8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5486399" cy="273844"/>
          </a:xfrm>
        </p:spPr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fld id="{C65F3DA8-4313-463B-B800-0AF3191A95F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008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5737"/>
            <a:ext cx="3886200" cy="3416986"/>
          </a:xfrm>
        </p:spPr>
        <p:txBody>
          <a:bodyPr/>
          <a:lstStyle>
            <a:lvl2pPr>
              <a:buClr>
                <a:srgbClr val="F68D2E"/>
              </a:buClr>
              <a:defRPr/>
            </a:lvl2pPr>
            <a:lvl3pPr>
              <a:buClr>
                <a:srgbClr val="F68D2E"/>
              </a:buClr>
              <a:defRPr/>
            </a:lvl3pPr>
            <a:lvl4pPr>
              <a:buClr>
                <a:srgbClr val="F68D2E"/>
              </a:buClr>
              <a:defRPr/>
            </a:lvl4pPr>
            <a:lvl5pPr>
              <a:buClr>
                <a:srgbClr val="F68D2E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5737"/>
            <a:ext cx="3886200" cy="3416986"/>
          </a:xfrm>
        </p:spPr>
        <p:txBody>
          <a:bodyPr/>
          <a:lstStyle>
            <a:lvl2pPr>
              <a:buClr>
                <a:srgbClr val="F68D2E"/>
              </a:buClr>
              <a:defRPr/>
            </a:lvl2pPr>
            <a:lvl3pPr>
              <a:buClr>
                <a:srgbClr val="F68D2E"/>
              </a:buClr>
              <a:defRPr/>
            </a:lvl3pPr>
            <a:lvl4pPr>
              <a:buClr>
                <a:srgbClr val="F68D2E"/>
              </a:buClr>
              <a:defRPr/>
            </a:lvl4pPr>
            <a:lvl5pPr>
              <a:buClr>
                <a:srgbClr val="F68D2E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5486399" cy="273844"/>
          </a:xfrm>
        </p:spPr>
        <p:txBody>
          <a:bodyPr/>
          <a:lstStyle/>
          <a:p>
            <a:r>
              <a:rPr lang="en-US"/>
              <a:t>Draft PSD3/PSR – Evolution or Revolution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DA8-4313-463B-B800-0AF3191A95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523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67C288-4819-F426-59C1-AC4F35B8F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348AD1-69B8-F0EA-E4A4-A1C6C2F67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4622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91" r:id="rId3"/>
  </p:sldLayoutIdLst>
  <p:txStyles>
    <p:titleStyle>
      <a:lvl1pPr algn="l" defTabSz="914400" rtl="0" eaLnBrk="1" latinLnBrk="0" hangingPunct="1">
        <a:lnSpc>
          <a:spcPct val="55000"/>
        </a:lnSpc>
        <a:spcBef>
          <a:spcPct val="0"/>
        </a:spcBef>
        <a:buNone/>
        <a:defRPr sz="4400" kern="1200">
          <a:solidFill>
            <a:schemeClr val="tx1"/>
          </a:solidFill>
          <a:latin typeface="Brussels Serif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Inter Light" panose="02000503000000020004" pitchFamily="2" charset="0"/>
          <a:ea typeface="Inter Light" panose="02000503000000020004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Inter Light" panose="02000503000000020004" pitchFamily="2" charset="0"/>
          <a:ea typeface="Inter Light" panose="02000503000000020004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Inter Light" panose="02000503000000020004" pitchFamily="2" charset="0"/>
          <a:ea typeface="Inter Light" panose="02000503000000020004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nter Light" panose="02000503000000020004" pitchFamily="2" charset="0"/>
          <a:ea typeface="Inter Light" panose="02000503000000020004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Inter Light" panose="02000503000000020004" pitchFamily="2" charset="0"/>
          <a:ea typeface="Inter Light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53990"/>
            <a:ext cx="7114814" cy="630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Cliquez pour modifier le style du titre principal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67666"/>
            <a:ext cx="7886700" cy="356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Modifier les styles du texte maître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547" y="4767263"/>
            <a:ext cx="5486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Projet de DSP3/PSR - évolution ou révolution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3881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5F3DA8-4313-463B-B800-0AF3191A95F9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79" y="280376"/>
            <a:ext cx="562507" cy="42026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41838" y="401600"/>
            <a:ext cx="0" cy="432000"/>
          </a:xfrm>
          <a:prstGeom prst="line">
            <a:avLst/>
          </a:prstGeom>
          <a:ln w="57150"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11203" y="4750108"/>
            <a:ext cx="8343000" cy="0"/>
          </a:xfrm>
          <a:prstGeom prst="line">
            <a:avLst/>
          </a:prstGeom>
          <a:ln>
            <a:solidFill>
              <a:srgbClr val="F68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85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b="1" kern="1200">
          <a:solidFill>
            <a:srgbClr val="00594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68D2E"/>
        </a:buClr>
        <a:buFont typeface="Arial" panose="020B0604020202020204" pitchFamily="34" charset="0"/>
        <a:buChar char="•"/>
        <a:defRPr sz="1650" b="1" kern="1200">
          <a:solidFill>
            <a:srgbClr val="0059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68D2E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68D2E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68D2E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68D2E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6D_8FF4E9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BA313-155D-2C46-5D4D-C0F63856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C65F3DA8-4313-463B-B800-0AF3191A95F9}" type="slidenum">
              <a:rPr lang="fr-FR" kern="1200">
                <a:ea typeface="+mn-ea"/>
              </a:rPr>
              <a:pPr defTabSz="685800">
                <a:buClrTx/>
              </a:pPr>
              <a:t>1</a:t>
            </a:fld>
            <a:endParaRPr lang="fr-FR" kern="1200"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B48D4-AB5F-8530-454E-82D97464D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142" y="2907491"/>
            <a:ext cx="2721979" cy="819331"/>
          </a:xfrm>
        </p:spPr>
        <p:txBody>
          <a:bodyPr>
            <a:normAutofit fontScale="90000"/>
          </a:bodyPr>
          <a:lstStyle/>
          <a:p>
            <a:r>
              <a:rPr lang="fr-FR" sz="1950"/>
              <a:t>État des lieux de la Réglementation européenne – FinTech </a:t>
            </a:r>
            <a:endParaRPr lang="fr-FR" sz="1950">
              <a:latin typeface="Arial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53834-E66B-FD54-69D6-E0CE1178BE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8643" y="2000250"/>
            <a:ext cx="3854053" cy="819331"/>
          </a:xfrm>
        </p:spPr>
        <p:txBody>
          <a:bodyPr>
            <a:normAutofit fontScale="92500" lnSpcReduction="10000"/>
          </a:bodyPr>
          <a:lstStyle/>
          <a:p>
            <a:endParaRPr lang="fr-FR" noProof="0"/>
          </a:p>
          <a:p>
            <a:r>
              <a:rPr lang="fr-FR" noProof="0"/>
              <a:t>Joan Carette</a:t>
            </a:r>
          </a:p>
          <a:p>
            <a:r>
              <a:rPr lang="fr-FR" sz="1275" b="0"/>
              <a:t>Partner </a:t>
            </a:r>
            <a:r>
              <a:rPr lang="fr-FR" sz="1275" b="0">
                <a:solidFill>
                  <a:srgbClr val="F68D2E"/>
                </a:solidFill>
              </a:rPr>
              <a:t>| </a:t>
            </a:r>
            <a:r>
              <a:rPr lang="fr-FR" sz="1275" b="0"/>
              <a:t>Simont Braun</a:t>
            </a:r>
          </a:p>
          <a:p>
            <a:endParaRPr lang="fr-FR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3AFF84-1EB1-0E30-72F3-6FFE242256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8643" y="3317156"/>
            <a:ext cx="3854053" cy="661913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fr-FR" noProof="0">
                <a:latin typeface="Arial"/>
                <a:cs typeface="Arial"/>
              </a:rPr>
              <a:t>Finance Innovation</a:t>
            </a:r>
            <a:endParaRPr lang="fr-FR" b="0" noProof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FR" sz="1350" b="0"/>
              <a:t>18 novembre 2025</a:t>
            </a:r>
          </a:p>
        </p:txBody>
      </p:sp>
    </p:spTree>
    <p:extLst>
      <p:ext uri="{BB962C8B-B14F-4D97-AF65-F5344CB8AC3E}">
        <p14:creationId xmlns:p14="http://schemas.microsoft.com/office/powerpoint/2010/main" val="236371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>
              <a:buClrTx/>
            </a:pPr>
            <a:fld id="{C65F3DA8-4313-463B-B800-0AF3191A95F9}" type="slidenum">
              <a:rPr lang="fr-FR" kern="1200">
                <a:ea typeface="+mn-ea"/>
              </a:rPr>
              <a:pPr defTabSz="685800">
                <a:buClrTx/>
              </a:pPr>
              <a:t>10</a:t>
            </a:fld>
            <a:endParaRPr lang="fr-FR" kern="1200">
              <a:ea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30066" y="1939835"/>
            <a:ext cx="5334801" cy="887717"/>
          </a:xfrm>
        </p:spPr>
        <p:txBody>
          <a:bodyPr vert="horz" lIns="68580" tIns="34290" rIns="68580" bIns="34290" rtlCol="0" anchor="t">
            <a:noAutofit/>
          </a:bodyPr>
          <a:lstStyle/>
          <a:p>
            <a:endParaRPr lang="fr-FR" sz="2400"/>
          </a:p>
          <a:p>
            <a:r>
              <a:rPr lang="fr-FR" sz="1800">
                <a:latin typeface="Arial"/>
                <a:cs typeface="Arial"/>
              </a:rPr>
              <a:t>Joan Carette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E8451-186F-9149-B23C-55367294A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8206" y="3246357"/>
            <a:ext cx="4765481" cy="30718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fr-FR" sz="1350">
                <a:latin typeface="Arial"/>
                <a:cs typeface="Arial"/>
              </a:rPr>
              <a:t>joan.carette@simontbraun.eu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>
              <a:buClrTx/>
            </a:pPr>
            <a:r>
              <a:rPr lang="fr-FR" kern="1200">
                <a:ea typeface="+mn-ea"/>
              </a:rPr>
              <a:t>Une loi de police qui s'impose à l'arbitre international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59228" y="1789612"/>
            <a:ext cx="2880360" cy="23382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07EA1C5-F394-75E1-DF44-EF7CB265BE0E}"/>
              </a:ext>
            </a:extLst>
          </p:cNvPr>
          <p:cNvSpPr txBox="1"/>
          <p:nvPr/>
        </p:nvSpPr>
        <p:spPr>
          <a:xfrm>
            <a:off x="548758" y="2573685"/>
            <a:ext cx="2501300" cy="47320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>
              <a:buClrTx/>
            </a:pPr>
            <a:r>
              <a:rPr lang="fr-FR" sz="2625" b="1" kern="1200">
                <a:solidFill>
                  <a:prstClr val="white"/>
                </a:solidFill>
                <a:ea typeface="+mn-ea"/>
              </a:rPr>
              <a:t>Merci!</a:t>
            </a:r>
            <a:endParaRPr lang="fr-FR" sz="2625" kern="1200">
              <a:solidFill>
                <a:prstClr val="white"/>
              </a:solidFill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9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1F43D32-1AC4-6F44-5B03-799232E14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5821" y="1571029"/>
            <a:ext cx="5011004" cy="2414588"/>
          </a:xfrm>
        </p:spPr>
        <p:txBody>
          <a:bodyPr anchor="ctr">
            <a:normAutofit fontScale="92500" lnSpcReduction="20000"/>
          </a:bodyPr>
          <a:lstStyle/>
          <a:p>
            <a:pPr marL="162000">
              <a:lnSpc>
                <a:spcPct val="120000"/>
              </a:lnSpc>
              <a:spcBef>
                <a:spcPts val="1350"/>
              </a:spcBef>
              <a:buFont typeface="Wingdings" panose="020B0604020202020204" pitchFamily="34" charset="0"/>
              <a:buChar char="§"/>
            </a:pPr>
            <a:r>
              <a:rPr lang="fr-FR" sz="1350" dirty="0">
                <a:latin typeface="Arial"/>
                <a:cs typeface="Arial"/>
              </a:rPr>
              <a:t>Simont Braun </a:t>
            </a:r>
            <a:r>
              <a:rPr lang="fr-FR" sz="1350" b="0" dirty="0">
                <a:latin typeface="Arial"/>
                <a:cs typeface="Arial"/>
              </a:rPr>
              <a:t>est un </a:t>
            </a:r>
            <a:r>
              <a:rPr lang="fr-FR" sz="1350" dirty="0">
                <a:solidFill>
                  <a:srgbClr val="F68D2E"/>
                </a:solidFill>
                <a:latin typeface="Arial"/>
                <a:cs typeface="Arial"/>
              </a:rPr>
              <a:t>cabinet d’avocats belge indépendant de premier plan</a:t>
            </a:r>
            <a:r>
              <a:rPr lang="fr-FR" sz="1350" b="0" dirty="0">
                <a:latin typeface="Arial"/>
                <a:cs typeface="Arial"/>
              </a:rPr>
              <a:t> où des avocats passionnés, proposent des solutions juridiques innovantes et pragmatiques.</a:t>
            </a:r>
            <a:endParaRPr lang="fr-FR" noProof="0" dirty="0"/>
          </a:p>
          <a:p>
            <a:pPr marL="162000">
              <a:lnSpc>
                <a:spcPct val="120000"/>
              </a:lnSpc>
              <a:spcBef>
                <a:spcPts val="1350"/>
              </a:spcBef>
              <a:buFont typeface="Wingdings" panose="020B0604020202020204" pitchFamily="34" charset="0"/>
              <a:buChar char="§"/>
            </a:pPr>
            <a:r>
              <a:rPr lang="fr-FR" sz="1350" b="0" dirty="0">
                <a:latin typeface="Arial"/>
                <a:cs typeface="Arial"/>
              </a:rPr>
              <a:t>Nous couvrons </a:t>
            </a:r>
            <a:r>
              <a:rPr lang="fr-FR" sz="1350" dirty="0">
                <a:solidFill>
                  <a:srgbClr val="F68D2E"/>
                </a:solidFill>
                <a:latin typeface="Arial"/>
                <a:cs typeface="Arial"/>
              </a:rPr>
              <a:t>tous les domaines du droit des affaires</a:t>
            </a:r>
            <a:r>
              <a:rPr lang="en-BE" sz="1350" dirty="0">
                <a:solidFill>
                  <a:srgbClr val="F68D2E"/>
                </a:solidFill>
                <a:latin typeface="Arial"/>
                <a:cs typeface="Arial"/>
              </a:rPr>
              <a:t> (droit </a:t>
            </a:r>
            <a:r>
              <a:rPr lang="en-BE" sz="1350" dirty="0" err="1">
                <a:solidFill>
                  <a:srgbClr val="F68D2E"/>
                </a:solidFill>
                <a:latin typeface="Arial"/>
                <a:cs typeface="Arial"/>
              </a:rPr>
              <a:t>européen</a:t>
            </a:r>
            <a:r>
              <a:rPr lang="en-BE" sz="1350" dirty="0">
                <a:solidFill>
                  <a:srgbClr val="F68D2E"/>
                </a:solidFill>
                <a:latin typeface="Arial"/>
                <a:cs typeface="Arial"/>
              </a:rPr>
              <a:t> et </a:t>
            </a:r>
            <a:r>
              <a:rPr lang="en-BE" sz="1350" dirty="0" err="1">
                <a:solidFill>
                  <a:srgbClr val="F68D2E"/>
                </a:solidFill>
                <a:latin typeface="Arial"/>
                <a:cs typeface="Arial"/>
              </a:rPr>
              <a:t>belge</a:t>
            </a:r>
            <a:r>
              <a:rPr lang="en-BE" sz="1350" dirty="0">
                <a:solidFill>
                  <a:srgbClr val="F68D2E"/>
                </a:solidFill>
                <a:latin typeface="Arial"/>
                <a:cs typeface="Arial"/>
              </a:rPr>
              <a:t>)</a:t>
            </a:r>
            <a:r>
              <a:rPr lang="fr-FR" sz="1350" b="0" dirty="0">
                <a:latin typeface="Arial"/>
                <a:cs typeface="Arial"/>
              </a:rPr>
              <a:t> et apportons une assistance de qualité aux entreprises, des start-ups aux multinationales, dans leurs projets multidisciplinaires et leurs litiges complexes.</a:t>
            </a:r>
          </a:p>
          <a:p>
            <a:pPr marL="162000">
              <a:lnSpc>
                <a:spcPct val="120000"/>
              </a:lnSpc>
              <a:spcBef>
                <a:spcPts val="1350"/>
              </a:spcBef>
              <a:buFont typeface="Wingdings" panose="020B0604020202020204" pitchFamily="34" charset="0"/>
              <a:buChar char="§"/>
            </a:pPr>
            <a:r>
              <a:rPr lang="fr-FR" sz="1350" dirty="0">
                <a:solidFill>
                  <a:srgbClr val="F68D2E"/>
                </a:solidFill>
                <a:latin typeface="Arial"/>
                <a:cs typeface="Arial"/>
              </a:rPr>
              <a:t>Cabinet ‘Full service’</a:t>
            </a:r>
            <a:r>
              <a:rPr lang="fr-FR" sz="1350" dirty="0">
                <a:latin typeface="Arial"/>
                <a:cs typeface="Arial"/>
              </a:rPr>
              <a:t> </a:t>
            </a:r>
            <a:r>
              <a:rPr lang="fr-FR" sz="1350" b="0" dirty="0">
                <a:latin typeface="Arial"/>
                <a:cs typeface="Arial"/>
              </a:rPr>
              <a:t>reconnu pour son </a:t>
            </a:r>
            <a:r>
              <a:rPr lang="fr-FR" sz="1350" dirty="0">
                <a:solidFill>
                  <a:srgbClr val="F68D2E"/>
                </a:solidFill>
                <a:latin typeface="Arial"/>
                <a:cs typeface="Arial"/>
              </a:rPr>
              <a:t>expertise en services financiers et en FinTech</a:t>
            </a:r>
            <a:r>
              <a:rPr lang="fr-FR" sz="1350" b="0" dirty="0">
                <a:latin typeface="Arial"/>
                <a:cs typeface="Arial"/>
              </a:rPr>
              <a:t>, au service de clients belges et internationaux de premier plan.</a:t>
            </a:r>
          </a:p>
        </p:txBody>
      </p:sp>
      <p:graphicFrame>
        <p:nvGraphicFramePr>
          <p:cNvPr id="15" name="Content Placeholder 11">
            <a:extLst>
              <a:ext uri="{FF2B5EF4-FFF2-40B4-BE49-F238E27FC236}">
                <a16:creationId xmlns:a16="http://schemas.microsoft.com/office/drawing/2014/main" id="{31EE3F28-DD4E-DC97-1D88-CEA649D8504C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28650" y="1160860"/>
          <a:ext cx="2953941" cy="323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D01F5-3E6C-57A7-A9CE-75DB525B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C65F3DA8-4313-463B-B800-0AF3191A95F9}" type="slidenum">
              <a:rPr lang="fr-FR" kern="1200">
                <a:ea typeface="+mn-ea"/>
              </a:rPr>
              <a:pPr defTabSz="685800">
                <a:buClrTx/>
              </a:pPr>
              <a:t>2</a:t>
            </a:fld>
            <a:endParaRPr lang="fr-FR" kern="1200">
              <a:ea typeface="+mn-ea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9210EDC-DAA4-0550-06B0-F71694A87CF1}"/>
              </a:ext>
            </a:extLst>
          </p:cNvPr>
          <p:cNvSpPr txBox="1">
            <a:spLocks/>
          </p:cNvSpPr>
          <p:nvPr/>
        </p:nvSpPr>
        <p:spPr>
          <a:xfrm>
            <a:off x="628649" y="4767263"/>
            <a:ext cx="56179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0059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fr-FR" sz="750">
                <a:latin typeface="Arial"/>
                <a:cs typeface="Arial"/>
              </a:rPr>
              <a:t>Simont Braun / Finance Innovation – Conférence 18 11 2025 – Introduction</a:t>
            </a:r>
            <a:endParaRPr lang="fr-FR" sz="75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4858095-6D83-F16D-859D-BA8160B40726}"/>
              </a:ext>
            </a:extLst>
          </p:cNvPr>
          <p:cNvSpPr txBox="1">
            <a:spLocks/>
          </p:cNvSpPr>
          <p:nvPr/>
        </p:nvSpPr>
        <p:spPr>
          <a:xfrm>
            <a:off x="628650" y="253990"/>
            <a:ext cx="7114814" cy="63016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9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>
              <a:buClrTx/>
            </a:pPr>
            <a:r>
              <a:rPr lang="fr-FR" sz="1875">
                <a:latin typeface="Arial"/>
                <a:cs typeface="Arial"/>
              </a:rPr>
              <a:t>Simont Braun - </a:t>
            </a:r>
            <a:r>
              <a:rPr lang="fr-FR" sz="1875">
                <a:solidFill>
                  <a:srgbClr val="F68D2E"/>
                </a:solidFill>
                <a:latin typeface="Arial"/>
                <a:cs typeface="Arial"/>
              </a:rPr>
              <a:t>‘Full service’ avec un focus sur la finance</a:t>
            </a:r>
          </a:p>
        </p:txBody>
      </p:sp>
    </p:spTree>
    <p:extLst>
      <p:ext uri="{BB962C8B-B14F-4D97-AF65-F5344CB8AC3E}">
        <p14:creationId xmlns:p14="http://schemas.microsoft.com/office/powerpoint/2010/main" val="159888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FF562-ECAC-F6E8-4182-3CC5C39D7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25367E9-0072-A603-E58F-DB23239961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87391" y="1160860"/>
          <a:ext cx="4857750" cy="323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0DC2ECAC-0042-7F42-650C-4D77324B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spcAft>
                <a:spcPts val="450"/>
              </a:spcAft>
              <a:buClrTx/>
            </a:pPr>
            <a:fld id="{C65F3DA8-4313-463B-B800-0AF3191A95F9}" type="slidenum">
              <a:rPr lang="fr-FR" kern="1200">
                <a:ea typeface="+mn-ea"/>
              </a:rPr>
              <a:pPr defTabSz="685800">
                <a:spcAft>
                  <a:spcPts val="450"/>
                </a:spcAft>
                <a:buClrTx/>
              </a:pPr>
              <a:t>3</a:t>
            </a:fld>
            <a:endParaRPr lang="fr-FR" kern="1200">
              <a:ea typeface="+mn-e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35CE44-B106-5DF5-3279-3A5F7D8F50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1" y="1077686"/>
            <a:ext cx="2953932" cy="3318102"/>
          </a:xfr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685" t="-7086" r="-94514" b="-45575"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noProof="0"/>
              <a:t> </a:t>
            </a:r>
          </a:p>
        </p:txBody>
      </p:sp>
      <p:sp>
        <p:nvSpPr>
          <p:cNvPr id="38" name="Footer Placeholder 2">
            <a:extLst>
              <a:ext uri="{FF2B5EF4-FFF2-40B4-BE49-F238E27FC236}">
                <a16:creationId xmlns:a16="http://schemas.microsoft.com/office/drawing/2014/main" id="{11002F24-F25F-611E-0968-0EE26462CD57}"/>
              </a:ext>
            </a:extLst>
          </p:cNvPr>
          <p:cNvSpPr txBox="1">
            <a:spLocks/>
          </p:cNvSpPr>
          <p:nvPr/>
        </p:nvSpPr>
        <p:spPr>
          <a:xfrm>
            <a:off x="628649" y="4767263"/>
            <a:ext cx="56179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0059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fr-FR" sz="750">
                <a:latin typeface="Arial"/>
                <a:cs typeface="Arial"/>
              </a:rPr>
              <a:t>Simont Braun / Finance Innovation – Conférence 18 11 2025 – Introduction</a:t>
            </a:r>
            <a:endParaRPr lang="fr-FR" sz="75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F640B49-B9F0-3E65-968F-D53CD4B7E49B}"/>
              </a:ext>
            </a:extLst>
          </p:cNvPr>
          <p:cNvSpPr txBox="1">
            <a:spLocks/>
          </p:cNvSpPr>
          <p:nvPr/>
        </p:nvSpPr>
        <p:spPr>
          <a:xfrm>
            <a:off x="628650" y="253990"/>
            <a:ext cx="7114814" cy="63016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9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>
              <a:buClrTx/>
            </a:pPr>
            <a:r>
              <a:rPr lang="fr-FR" sz="1875" dirty="0">
                <a:latin typeface="Arial"/>
                <a:cs typeface="Arial"/>
              </a:rPr>
              <a:t>Département ‘</a:t>
            </a:r>
            <a:r>
              <a:rPr lang="en-BE" sz="1875" dirty="0">
                <a:latin typeface="Arial"/>
                <a:cs typeface="Arial"/>
              </a:rPr>
              <a:t>Digital Finance</a:t>
            </a:r>
            <a:r>
              <a:rPr lang="fr-FR" sz="1875" dirty="0">
                <a:latin typeface="Arial"/>
                <a:cs typeface="Arial"/>
              </a:rPr>
              <a:t>’ </a:t>
            </a:r>
            <a:r>
              <a:rPr lang="fr-FR" sz="1875" dirty="0">
                <a:solidFill>
                  <a:srgbClr val="F68D2E"/>
                </a:solidFill>
                <a:latin typeface="Arial"/>
                <a:cs typeface="Arial"/>
              </a:rPr>
              <a:t>Domaines d’expertise</a:t>
            </a:r>
            <a:endParaRPr lang="fr-FR" sz="1875" dirty="0">
              <a:solidFill>
                <a:srgbClr val="F68D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2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4952A-9949-AB4F-3039-48ACACB22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F69F310B-EB33-DE67-8674-F8F7618C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3881" y="4767262"/>
            <a:ext cx="2057400" cy="273844"/>
          </a:xfrm>
        </p:spPr>
        <p:txBody>
          <a:bodyPr/>
          <a:lstStyle/>
          <a:p>
            <a:pPr defTabSz="685800">
              <a:spcAft>
                <a:spcPts val="450"/>
              </a:spcAft>
              <a:buClrTx/>
            </a:pPr>
            <a:fld id="{C65F3DA8-4313-463B-B800-0AF3191A95F9}" type="slidenum">
              <a:rPr lang="fr-FR" kern="1200">
                <a:ea typeface="+mn-ea"/>
              </a:rPr>
              <a:pPr defTabSz="685800">
                <a:spcAft>
                  <a:spcPts val="450"/>
                </a:spcAft>
                <a:buClrTx/>
              </a:pPr>
              <a:t>4</a:t>
            </a:fld>
            <a:endParaRPr lang="fr-FR" kern="1200">
              <a:ea typeface="+mn-ea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3847607-FC7E-E2D3-69B0-C73BE716B4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87391" y="1063212"/>
          <a:ext cx="4858322" cy="3234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A463FF9-A145-8863-1BEE-80DDF5A60847}"/>
              </a:ext>
            </a:extLst>
          </p:cNvPr>
          <p:cNvSpPr txBox="1">
            <a:spLocks/>
          </p:cNvSpPr>
          <p:nvPr/>
        </p:nvSpPr>
        <p:spPr>
          <a:xfrm>
            <a:off x="629841" y="1080741"/>
            <a:ext cx="2949178" cy="3321000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574" r="-26574"/>
            </a:stretch>
          </a:blip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68D2E"/>
              </a:buClr>
              <a:buFont typeface="Arial" panose="020B0604020202020204" pitchFamily="34" charset="0"/>
              <a:buChar char="•"/>
              <a:defRPr sz="2000" b="1" kern="1200">
                <a:solidFill>
                  <a:srgbClr val="0059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68D2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68D2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68D2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68D2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endParaRPr lang="fr-FR" sz="2100"/>
          </a:p>
        </p:txBody>
      </p:sp>
      <p:sp>
        <p:nvSpPr>
          <p:cNvPr id="47" name="Footer Placeholder 2">
            <a:extLst>
              <a:ext uri="{FF2B5EF4-FFF2-40B4-BE49-F238E27FC236}">
                <a16:creationId xmlns:a16="http://schemas.microsoft.com/office/drawing/2014/main" id="{C8E54DEB-68D6-F1FE-EBE2-DE0E40FF4983}"/>
              </a:ext>
            </a:extLst>
          </p:cNvPr>
          <p:cNvSpPr txBox="1">
            <a:spLocks/>
          </p:cNvSpPr>
          <p:nvPr/>
        </p:nvSpPr>
        <p:spPr>
          <a:xfrm>
            <a:off x="628649" y="4767263"/>
            <a:ext cx="56179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0059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fr-FR" sz="750">
                <a:latin typeface="Arial"/>
                <a:cs typeface="Arial"/>
              </a:rPr>
              <a:t>Simont Braun / Finance Innovation – Conférence 18 11 2025 – Introduction</a:t>
            </a:r>
            <a:endParaRPr lang="fr-FR" sz="75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CA39F8B-71D2-AFF3-2C18-6F0DB6AB1797}"/>
              </a:ext>
            </a:extLst>
          </p:cNvPr>
          <p:cNvSpPr txBox="1">
            <a:spLocks/>
          </p:cNvSpPr>
          <p:nvPr/>
        </p:nvSpPr>
        <p:spPr>
          <a:xfrm>
            <a:off x="628650" y="253990"/>
            <a:ext cx="7114814" cy="63016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9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>
              <a:buClrTx/>
            </a:pPr>
            <a:r>
              <a:rPr lang="fr-FR" sz="1875" dirty="0">
                <a:latin typeface="Arial"/>
                <a:cs typeface="Arial"/>
              </a:rPr>
              <a:t>Département ‘</a:t>
            </a:r>
            <a:r>
              <a:rPr lang="en-BE" sz="1875" dirty="0">
                <a:latin typeface="Arial"/>
                <a:cs typeface="Arial"/>
              </a:rPr>
              <a:t>Digital Finance</a:t>
            </a:r>
            <a:r>
              <a:rPr lang="fr-FR" sz="1875" dirty="0">
                <a:latin typeface="Arial"/>
                <a:cs typeface="Arial"/>
              </a:rPr>
              <a:t>’ </a:t>
            </a:r>
            <a:r>
              <a:rPr lang="fr-FR" sz="1875" dirty="0">
                <a:solidFill>
                  <a:srgbClr val="F68D2E"/>
                </a:solidFill>
                <a:latin typeface="Arial"/>
                <a:cs typeface="Arial"/>
              </a:rPr>
              <a:t>Activités principales</a:t>
            </a:r>
            <a:endParaRPr lang="fr-FR" sz="1875" dirty="0">
              <a:solidFill>
                <a:srgbClr val="F68D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359076F3-8B1E-E597-ADD9-1A320275A5F5}"/>
              </a:ext>
            </a:extLst>
          </p:cNvPr>
          <p:cNvSpPr/>
          <p:nvPr/>
        </p:nvSpPr>
        <p:spPr>
          <a:xfrm>
            <a:off x="2362993" y="1106184"/>
            <a:ext cx="1317188" cy="3439049"/>
          </a:xfrm>
          <a:custGeom>
            <a:avLst/>
            <a:gdLst>
              <a:gd name="connsiteX0" fmla="*/ 0 w 2015641"/>
              <a:gd name="connsiteY0" fmla="*/ 0 h 4585398"/>
              <a:gd name="connsiteX1" fmla="*/ 2015641 w 2015641"/>
              <a:gd name="connsiteY1" fmla="*/ 0 h 4585398"/>
              <a:gd name="connsiteX2" fmla="*/ 2015641 w 2015641"/>
              <a:gd name="connsiteY2" fmla="*/ 4585398 h 4585398"/>
              <a:gd name="connsiteX3" fmla="*/ 0 w 2015641"/>
              <a:gd name="connsiteY3" fmla="*/ 4585398 h 4585398"/>
              <a:gd name="connsiteX4" fmla="*/ 0 w 2015641"/>
              <a:gd name="connsiteY4" fmla="*/ 0 h 458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641" h="4585398">
                <a:moveTo>
                  <a:pt x="0" y="0"/>
                </a:moveTo>
                <a:lnTo>
                  <a:pt x="2015641" y="0"/>
                </a:lnTo>
                <a:lnTo>
                  <a:pt x="2015641" y="4585398"/>
                </a:lnTo>
                <a:lnTo>
                  <a:pt x="0" y="4585398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594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" tIns="621000" rIns="54000" bIns="108000" numCol="1" spcCol="1270" anchor="ctr" anchorCtr="0">
            <a:noAutofit/>
          </a:bodyPr>
          <a:lstStyle/>
          <a:p>
            <a:pPr algn="ctr" defTabSz="400050">
              <a:spcBef>
                <a:spcPct val="0"/>
              </a:spcBef>
              <a:spcAft>
                <a:spcPts val="1350"/>
              </a:spcAft>
              <a:buClrTx/>
            </a:pPr>
            <a:r>
              <a:rPr lang="fr-FR" sz="900" b="1" kern="1200">
                <a:solidFill>
                  <a:srgbClr val="F68D2E"/>
                </a:solidFill>
                <a:latin typeface="Arial "/>
              </a:rPr>
              <a:t>Tier 1</a:t>
            </a:r>
            <a:br>
              <a:rPr lang="fr-FR" sz="900" b="1" kern="1200">
                <a:solidFill>
                  <a:srgbClr val="F68D2E"/>
                </a:solidFill>
                <a:latin typeface="Arial "/>
              </a:rPr>
            </a:br>
            <a:br>
              <a:rPr lang="fr-FR" sz="900" b="1" kern="1200">
                <a:solidFill>
                  <a:srgbClr val="00594C"/>
                </a:solidFill>
                <a:latin typeface="Arial "/>
              </a:rPr>
            </a:br>
            <a:r>
              <a:rPr lang="fr-FR" sz="900" b="1" kern="1200">
                <a:solidFill>
                  <a:srgbClr val="00594C"/>
                </a:solidFill>
                <a:latin typeface="Arial "/>
              </a:rPr>
              <a:t>FINTECH</a:t>
            </a:r>
            <a:br>
              <a:rPr lang="fr-FR" sz="900" b="1" kern="1200">
                <a:solidFill>
                  <a:srgbClr val="00594C"/>
                </a:solidFill>
                <a:latin typeface="Arial "/>
              </a:rPr>
            </a:br>
            <a:endParaRPr lang="fr-FR" sz="900" b="1" kern="1200">
              <a:solidFill>
                <a:srgbClr val="00594C"/>
              </a:solidFill>
              <a:latin typeface="Arial 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  <a:buClrTx/>
            </a:pPr>
            <a:endParaRPr lang="fr-FR" sz="900" i="1" kern="1200">
              <a:solidFill>
                <a:srgbClr val="00594C"/>
              </a:solidFill>
              <a:latin typeface="Arial 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  <a:buClrTx/>
            </a:pPr>
            <a:r>
              <a:rPr lang="fr-FR" sz="900" i="1" kern="1200">
                <a:solidFill>
                  <a:srgbClr val="00594C"/>
                </a:solidFill>
                <a:latin typeface="Arial "/>
              </a:rPr>
              <a:t>“Simont Braun have been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incredible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partners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to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work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with -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highly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reliable, responsive and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well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-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thought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-through advice has been provided to all our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queries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”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0C1DAB8-7620-D0C8-A0CC-C9F044CEB1A7}"/>
              </a:ext>
            </a:extLst>
          </p:cNvPr>
          <p:cNvSpPr/>
          <p:nvPr/>
        </p:nvSpPr>
        <p:spPr>
          <a:xfrm>
            <a:off x="793169" y="1106184"/>
            <a:ext cx="1317188" cy="3439049"/>
          </a:xfrm>
          <a:custGeom>
            <a:avLst/>
            <a:gdLst>
              <a:gd name="connsiteX0" fmla="*/ 0 w 2015641"/>
              <a:gd name="connsiteY0" fmla="*/ 0 h 4585398"/>
              <a:gd name="connsiteX1" fmla="*/ 2015641 w 2015641"/>
              <a:gd name="connsiteY1" fmla="*/ 0 h 4585398"/>
              <a:gd name="connsiteX2" fmla="*/ 2015641 w 2015641"/>
              <a:gd name="connsiteY2" fmla="*/ 4585398 h 4585398"/>
              <a:gd name="connsiteX3" fmla="*/ 0 w 2015641"/>
              <a:gd name="connsiteY3" fmla="*/ 4585398 h 4585398"/>
              <a:gd name="connsiteX4" fmla="*/ 0 w 2015641"/>
              <a:gd name="connsiteY4" fmla="*/ 0 h 458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641" h="4585398">
                <a:moveTo>
                  <a:pt x="0" y="0"/>
                </a:moveTo>
                <a:lnTo>
                  <a:pt x="2015641" y="0"/>
                </a:lnTo>
                <a:lnTo>
                  <a:pt x="2015641" y="4585398"/>
                </a:lnTo>
                <a:lnTo>
                  <a:pt x="0" y="4585398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594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" tIns="540000" rIns="54000" bIns="108000" numCol="1" spcCol="1270" anchor="ctr" anchorCtr="0">
            <a:noAutofit/>
          </a:bodyPr>
          <a:lstStyle/>
          <a:p>
            <a:pPr algn="ctr" defTabSz="400050">
              <a:spcBef>
                <a:spcPct val="0"/>
              </a:spcBef>
              <a:spcAft>
                <a:spcPts val="1350"/>
              </a:spcAft>
              <a:buClrTx/>
            </a:pPr>
            <a:r>
              <a:rPr lang="fr-FR" sz="900" b="1" kern="1200">
                <a:solidFill>
                  <a:srgbClr val="F68D2E"/>
                </a:solidFill>
                <a:latin typeface="Arial "/>
              </a:rPr>
              <a:t>Tier 1</a:t>
            </a:r>
            <a:br>
              <a:rPr lang="fr-FR" sz="900" b="1" kern="1200">
                <a:solidFill>
                  <a:srgbClr val="F68D2E"/>
                </a:solidFill>
                <a:latin typeface="Arial "/>
              </a:rPr>
            </a:br>
            <a:br>
              <a:rPr lang="fr-FR" sz="900" b="1" kern="1200">
                <a:solidFill>
                  <a:srgbClr val="00594C"/>
                </a:solidFill>
                <a:latin typeface="Arial "/>
              </a:rPr>
            </a:br>
            <a:r>
              <a:rPr lang="fr-FR" sz="900" b="1" kern="1200">
                <a:solidFill>
                  <a:srgbClr val="00594C"/>
                </a:solidFill>
                <a:latin typeface="Arial "/>
              </a:rPr>
              <a:t>SERVICES FINANCIERS</a:t>
            </a:r>
            <a:br>
              <a:rPr lang="fr-FR" sz="900" b="1" kern="1200">
                <a:solidFill>
                  <a:srgbClr val="00594C"/>
                </a:solidFill>
                <a:latin typeface="Arial "/>
              </a:rPr>
            </a:br>
            <a:r>
              <a:rPr lang="fr-FR" sz="900" b="1" kern="1200">
                <a:solidFill>
                  <a:srgbClr val="00594C"/>
                </a:solidFill>
                <a:latin typeface="Arial "/>
              </a:rPr>
              <a:t>REGULATORY</a:t>
            </a:r>
            <a:br>
              <a:rPr lang="fr-FR" sz="900" b="1" kern="1200">
                <a:solidFill>
                  <a:srgbClr val="00594C"/>
                </a:solidFill>
                <a:latin typeface="Arial "/>
              </a:rPr>
            </a:br>
            <a:endParaRPr lang="fr-FR" sz="900" b="1" kern="1200">
              <a:solidFill>
                <a:srgbClr val="00594C"/>
              </a:solidFill>
              <a:latin typeface="Arial 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  <a:buClrTx/>
            </a:pPr>
            <a:r>
              <a:rPr lang="fr-FR" sz="900" i="1" kern="1200">
                <a:solidFill>
                  <a:srgbClr val="00594C"/>
                </a:solidFill>
                <a:latin typeface="Arial "/>
              </a:rPr>
              <a:t>“Strong team,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exceptional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knowledge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and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practical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expertise.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Ability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to translate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complex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matters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into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straightforward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legal advice”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5B8B0-6900-D3CB-B80E-6102F2DD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r>
              <a:rPr lang="fr-FR" kern="1200">
                <a:ea typeface="+mn-ea"/>
              </a:rPr>
              <a:t> </a:t>
            </a:r>
            <a:fld id="{C65F3DA8-4313-463B-B800-0AF3191A95F9}" type="slidenum">
              <a:rPr lang="fr-FR" kern="1200">
                <a:ea typeface="+mn-ea"/>
              </a:rPr>
              <a:pPr defTabSz="685800">
                <a:buClrTx/>
              </a:pPr>
              <a:t>5</a:t>
            </a:fld>
            <a:endParaRPr lang="fr-FR" kern="1200">
              <a:ea typeface="+mn-ea"/>
            </a:endParaRPr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DDE1AD68-D630-86FB-2C48-27B1C49D8539}"/>
              </a:ext>
            </a:extLst>
          </p:cNvPr>
          <p:cNvSpPr txBox="1">
            <a:spLocks/>
          </p:cNvSpPr>
          <p:nvPr/>
        </p:nvSpPr>
        <p:spPr>
          <a:xfrm>
            <a:off x="628649" y="4767263"/>
            <a:ext cx="56179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0059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fr-FR" sz="750">
                <a:latin typeface="Arial"/>
                <a:cs typeface="Arial"/>
              </a:rPr>
              <a:t>Simont Braun / Finance Innovation – Conférence 18 11 2025 – Introduction</a:t>
            </a:r>
            <a:endParaRPr lang="fr-FR" sz="75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65084C8C-2936-45B9-46AE-1922B8836163}"/>
              </a:ext>
            </a:extLst>
          </p:cNvPr>
          <p:cNvSpPr txBox="1">
            <a:spLocks/>
          </p:cNvSpPr>
          <p:nvPr/>
        </p:nvSpPr>
        <p:spPr>
          <a:xfrm>
            <a:off x="628650" y="253990"/>
            <a:ext cx="7536656" cy="63016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9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>
              <a:buClrTx/>
            </a:pPr>
            <a:r>
              <a:rPr lang="fr-FR" sz="1875">
                <a:latin typeface="Arial"/>
                <a:cs typeface="Arial"/>
              </a:rPr>
              <a:t>Département ‘Services Financiers’ </a:t>
            </a:r>
            <a:r>
              <a:rPr lang="fr-FR" sz="1875">
                <a:solidFill>
                  <a:srgbClr val="F68D2E"/>
                </a:solidFill>
                <a:latin typeface="Arial"/>
                <a:cs typeface="Arial"/>
              </a:rPr>
              <a:t>Reconnaissance du marché</a:t>
            </a:r>
            <a:endParaRPr lang="fr-FR" sz="1875">
              <a:solidFill>
                <a:srgbClr val="F68D2E"/>
              </a:solidFill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4A352122-106A-6FB4-CEDA-17EB0A74E693}"/>
              </a:ext>
            </a:extLst>
          </p:cNvPr>
          <p:cNvSpPr/>
          <p:nvPr/>
        </p:nvSpPr>
        <p:spPr>
          <a:xfrm>
            <a:off x="3891857" y="1106184"/>
            <a:ext cx="1317188" cy="3439049"/>
          </a:xfrm>
          <a:custGeom>
            <a:avLst/>
            <a:gdLst>
              <a:gd name="connsiteX0" fmla="*/ 0 w 2015641"/>
              <a:gd name="connsiteY0" fmla="*/ 0 h 4585398"/>
              <a:gd name="connsiteX1" fmla="*/ 2015641 w 2015641"/>
              <a:gd name="connsiteY1" fmla="*/ 0 h 4585398"/>
              <a:gd name="connsiteX2" fmla="*/ 2015641 w 2015641"/>
              <a:gd name="connsiteY2" fmla="*/ 4585398 h 4585398"/>
              <a:gd name="connsiteX3" fmla="*/ 0 w 2015641"/>
              <a:gd name="connsiteY3" fmla="*/ 4585398 h 4585398"/>
              <a:gd name="connsiteX4" fmla="*/ 0 w 2015641"/>
              <a:gd name="connsiteY4" fmla="*/ 0 h 458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641" h="4585398">
                <a:moveTo>
                  <a:pt x="0" y="0"/>
                </a:moveTo>
                <a:lnTo>
                  <a:pt x="2015641" y="0"/>
                </a:lnTo>
                <a:lnTo>
                  <a:pt x="2015641" y="4585398"/>
                </a:lnTo>
                <a:lnTo>
                  <a:pt x="0" y="4585398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594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" tIns="783000" rIns="54000" bIns="108000" numCol="1" spcCol="1270" anchor="ctr" anchorCtr="0">
            <a:noAutofit/>
          </a:bodyPr>
          <a:lstStyle/>
          <a:p>
            <a:pPr algn="ctr" defTabSz="400050">
              <a:spcBef>
                <a:spcPct val="0"/>
              </a:spcBef>
              <a:spcAft>
                <a:spcPts val="1350"/>
              </a:spcAft>
              <a:buClrTx/>
            </a:pPr>
            <a:r>
              <a:rPr lang="fr-FR" sz="900" b="1" kern="1200">
                <a:solidFill>
                  <a:srgbClr val="F68D2E"/>
                </a:solidFill>
                <a:latin typeface="Arial "/>
              </a:rPr>
              <a:t>Tier 1</a:t>
            </a:r>
            <a:br>
              <a:rPr lang="fr-FR" sz="900" b="1" kern="1200">
                <a:solidFill>
                  <a:srgbClr val="F68D2E"/>
                </a:solidFill>
                <a:latin typeface="Arial "/>
              </a:rPr>
            </a:br>
            <a:br>
              <a:rPr lang="fr-FR" sz="900" b="1" kern="1200">
                <a:solidFill>
                  <a:srgbClr val="00594C"/>
                </a:solidFill>
                <a:latin typeface="Arial "/>
              </a:rPr>
            </a:br>
            <a:r>
              <a:rPr lang="fr-FR" sz="900" b="1" kern="1200">
                <a:solidFill>
                  <a:srgbClr val="00594C"/>
                </a:solidFill>
                <a:latin typeface="Arial "/>
              </a:rPr>
              <a:t>ASSURANCE</a:t>
            </a:r>
            <a:br>
              <a:rPr lang="fr-FR" sz="900" b="1" kern="1200">
                <a:solidFill>
                  <a:srgbClr val="00594C"/>
                </a:solidFill>
                <a:latin typeface="Arial "/>
              </a:rPr>
            </a:br>
            <a:endParaRPr lang="fr-FR" sz="900" b="1" kern="1200">
              <a:solidFill>
                <a:srgbClr val="00594C"/>
              </a:solidFill>
              <a:latin typeface="Arial 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  <a:buClrTx/>
            </a:pPr>
            <a:endParaRPr lang="fr-FR" sz="900" i="1" kern="1200">
              <a:solidFill>
                <a:srgbClr val="00594C"/>
              </a:solidFill>
              <a:latin typeface="Arial 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  <a:buClrTx/>
            </a:pPr>
            <a:r>
              <a:rPr lang="fr-FR" sz="900" i="1" kern="1200">
                <a:solidFill>
                  <a:srgbClr val="00594C"/>
                </a:solidFill>
                <a:latin typeface="Arial "/>
              </a:rPr>
              <a:t>“</a:t>
            </a:r>
            <a:r>
              <a:rPr lang="fr-FR" sz="900" i="1" kern="1200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team </a:t>
            </a:r>
            <a:r>
              <a:rPr lang="fr-FR" sz="900" i="1" kern="1200" err="1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sz="900" i="1" kern="1200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i="1" kern="1200" err="1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fr-FR" sz="900" i="1" kern="1200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responsive, able to </a:t>
            </a:r>
            <a:r>
              <a:rPr lang="fr-FR" sz="900" i="1" kern="1200" err="1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fr-FR" sz="900" i="1" kern="1200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unique position </a:t>
            </a:r>
            <a:r>
              <a:rPr lang="fr-FR" sz="900" i="1" kern="1200" err="1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r-FR" sz="900" i="1" kern="1200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insurance market, and </a:t>
            </a:r>
            <a:r>
              <a:rPr lang="fr-FR" sz="900" i="1" kern="1200" err="1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</a:t>
            </a:r>
            <a:r>
              <a:rPr lang="fr-FR" sz="900" i="1" kern="1200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i="1" kern="1200" err="1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</a:t>
            </a:r>
            <a:r>
              <a:rPr lang="fr-FR" sz="900" i="1" kern="1200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 through the process of </a:t>
            </a:r>
            <a:r>
              <a:rPr lang="fr-FR" sz="900" i="1" kern="1200" err="1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fr-FR" sz="900" i="1" kern="1200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lang="fr-FR" sz="900" i="1" kern="1200" err="1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fr-FR" sz="900" i="1" kern="1200">
                <a:solidFill>
                  <a:srgbClr val="0059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Brussels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”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5A2FD2E7-EC5A-5A52-56C3-D2991A96DB9D}"/>
              </a:ext>
            </a:extLst>
          </p:cNvPr>
          <p:cNvSpPr/>
          <p:nvPr/>
        </p:nvSpPr>
        <p:spPr>
          <a:xfrm>
            <a:off x="5420721" y="1106184"/>
            <a:ext cx="1317188" cy="3439049"/>
          </a:xfrm>
          <a:custGeom>
            <a:avLst/>
            <a:gdLst>
              <a:gd name="connsiteX0" fmla="*/ 0 w 2015641"/>
              <a:gd name="connsiteY0" fmla="*/ 0 h 4585398"/>
              <a:gd name="connsiteX1" fmla="*/ 2015641 w 2015641"/>
              <a:gd name="connsiteY1" fmla="*/ 0 h 4585398"/>
              <a:gd name="connsiteX2" fmla="*/ 2015641 w 2015641"/>
              <a:gd name="connsiteY2" fmla="*/ 4585398 h 4585398"/>
              <a:gd name="connsiteX3" fmla="*/ 0 w 2015641"/>
              <a:gd name="connsiteY3" fmla="*/ 4585398 h 4585398"/>
              <a:gd name="connsiteX4" fmla="*/ 0 w 2015641"/>
              <a:gd name="connsiteY4" fmla="*/ 0 h 458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641" h="4585398">
                <a:moveTo>
                  <a:pt x="0" y="0"/>
                </a:moveTo>
                <a:lnTo>
                  <a:pt x="2015641" y="0"/>
                </a:lnTo>
                <a:lnTo>
                  <a:pt x="2015641" y="4585398"/>
                </a:lnTo>
                <a:lnTo>
                  <a:pt x="0" y="4585398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594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" tIns="378000" rIns="54000" bIns="108000" numCol="1" spcCol="1270" anchor="ctr" anchorCtr="0">
            <a:noAutofit/>
          </a:bodyPr>
          <a:lstStyle/>
          <a:p>
            <a:pPr algn="ctr" defTabSz="400050">
              <a:spcBef>
                <a:spcPct val="0"/>
              </a:spcBef>
              <a:spcAft>
                <a:spcPts val="1350"/>
              </a:spcAft>
              <a:buClrTx/>
            </a:pPr>
            <a:r>
              <a:rPr lang="fr-FR" sz="900" b="1" kern="1200">
                <a:solidFill>
                  <a:srgbClr val="F68D2E"/>
                </a:solidFill>
                <a:latin typeface="Arial "/>
              </a:rPr>
              <a:t>Band 1</a:t>
            </a:r>
            <a:br>
              <a:rPr lang="fr-FR" sz="900" b="1" kern="1200">
                <a:solidFill>
                  <a:srgbClr val="F68D2E"/>
                </a:solidFill>
                <a:latin typeface="Arial "/>
              </a:rPr>
            </a:br>
            <a:br>
              <a:rPr lang="fr-FR" sz="900" b="1" kern="1200">
                <a:solidFill>
                  <a:srgbClr val="00594C"/>
                </a:solidFill>
                <a:latin typeface="Arial "/>
              </a:rPr>
            </a:br>
            <a:r>
              <a:rPr lang="fr-FR" sz="900" b="1" kern="1200">
                <a:solidFill>
                  <a:srgbClr val="00594C"/>
                </a:solidFill>
                <a:latin typeface="Arial "/>
              </a:rPr>
              <a:t>FINTECH</a:t>
            </a:r>
            <a:br>
              <a:rPr lang="fr-FR" sz="900" b="1" kern="1200">
                <a:solidFill>
                  <a:srgbClr val="00594C"/>
                </a:solidFill>
                <a:latin typeface="Arial "/>
              </a:rPr>
            </a:br>
            <a:endParaRPr lang="fr-FR" sz="900" b="1" kern="1200">
              <a:solidFill>
                <a:srgbClr val="00594C"/>
              </a:solidFill>
              <a:latin typeface="Arial 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  <a:buClrTx/>
            </a:pPr>
            <a:endParaRPr lang="fr-FR" sz="900" i="1" kern="1200">
              <a:solidFill>
                <a:srgbClr val="00594C"/>
              </a:solidFill>
              <a:latin typeface="Arial 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  <a:buClrTx/>
            </a:pPr>
            <a:r>
              <a:rPr lang="fr-FR" sz="900" i="1" kern="1200">
                <a:solidFill>
                  <a:srgbClr val="00594C"/>
                </a:solidFill>
                <a:latin typeface="Arial "/>
              </a:rPr>
              <a:t>“Simont Braun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offers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insights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into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the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nuanced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requirements of the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regulator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that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you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cannot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learn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from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reading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the regulations”</a:t>
            </a: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2790DE72-3912-4256-96DF-23F7F5347A96}"/>
              </a:ext>
            </a:extLst>
          </p:cNvPr>
          <p:cNvSpPr/>
          <p:nvPr/>
        </p:nvSpPr>
        <p:spPr>
          <a:xfrm>
            <a:off x="6955342" y="1106184"/>
            <a:ext cx="1317188" cy="3439049"/>
          </a:xfrm>
          <a:custGeom>
            <a:avLst/>
            <a:gdLst>
              <a:gd name="connsiteX0" fmla="*/ 0 w 2015641"/>
              <a:gd name="connsiteY0" fmla="*/ 0 h 4585398"/>
              <a:gd name="connsiteX1" fmla="*/ 2015641 w 2015641"/>
              <a:gd name="connsiteY1" fmla="*/ 0 h 4585398"/>
              <a:gd name="connsiteX2" fmla="*/ 2015641 w 2015641"/>
              <a:gd name="connsiteY2" fmla="*/ 4585398 h 4585398"/>
              <a:gd name="connsiteX3" fmla="*/ 0 w 2015641"/>
              <a:gd name="connsiteY3" fmla="*/ 4585398 h 4585398"/>
              <a:gd name="connsiteX4" fmla="*/ 0 w 2015641"/>
              <a:gd name="connsiteY4" fmla="*/ 0 h 458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641" h="4585398">
                <a:moveTo>
                  <a:pt x="0" y="0"/>
                </a:moveTo>
                <a:lnTo>
                  <a:pt x="2015641" y="0"/>
                </a:lnTo>
                <a:lnTo>
                  <a:pt x="2015641" y="4585398"/>
                </a:lnTo>
                <a:lnTo>
                  <a:pt x="0" y="4585398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594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" tIns="378000" rIns="54000" bIns="108000" numCol="1" spcCol="1270" anchor="ctr" anchorCtr="0">
            <a:noAutofit/>
          </a:bodyPr>
          <a:lstStyle/>
          <a:p>
            <a:pPr algn="ctr" defTabSz="400050">
              <a:spcBef>
                <a:spcPct val="0"/>
              </a:spcBef>
              <a:spcAft>
                <a:spcPts val="1350"/>
              </a:spcAft>
              <a:buClrTx/>
            </a:pPr>
            <a:r>
              <a:rPr lang="fr-FR" sz="900" b="1" kern="1200">
                <a:solidFill>
                  <a:srgbClr val="F68D2E"/>
                </a:solidFill>
                <a:latin typeface="Arial "/>
              </a:rPr>
              <a:t>Tier 1</a:t>
            </a:r>
            <a:br>
              <a:rPr lang="fr-FR" sz="900" b="1" kern="1200">
                <a:solidFill>
                  <a:srgbClr val="F68D2E"/>
                </a:solidFill>
                <a:latin typeface="Arial "/>
              </a:rPr>
            </a:br>
            <a:br>
              <a:rPr lang="fr-FR" sz="900" b="1" kern="1200">
                <a:solidFill>
                  <a:srgbClr val="00594C"/>
                </a:solidFill>
                <a:latin typeface="Arial "/>
              </a:rPr>
            </a:br>
            <a:r>
              <a:rPr lang="fr-FR" sz="900" b="1" kern="1200">
                <a:solidFill>
                  <a:srgbClr val="00594C"/>
                </a:solidFill>
                <a:latin typeface="Arial "/>
              </a:rPr>
              <a:t>SERVICES FINANCIERS</a:t>
            </a:r>
            <a:br>
              <a:rPr lang="fr-FR" sz="900" b="1" kern="1200">
                <a:solidFill>
                  <a:srgbClr val="00594C"/>
                </a:solidFill>
                <a:latin typeface="Arial "/>
              </a:rPr>
            </a:br>
            <a:r>
              <a:rPr lang="fr-FR" sz="900" b="1" kern="1200">
                <a:solidFill>
                  <a:srgbClr val="00594C"/>
                </a:solidFill>
                <a:latin typeface="Arial "/>
              </a:rPr>
              <a:t>REGULATORY</a:t>
            </a:r>
          </a:p>
          <a:p>
            <a:pPr algn="ctr" defTabSz="400050">
              <a:spcBef>
                <a:spcPct val="0"/>
              </a:spcBef>
              <a:spcAft>
                <a:spcPct val="35000"/>
              </a:spcAft>
              <a:buClrTx/>
            </a:pPr>
            <a:endParaRPr lang="fr-FR" sz="900" i="1" kern="1200">
              <a:solidFill>
                <a:srgbClr val="00594C"/>
              </a:solidFill>
              <a:latin typeface="Arial 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  <a:buClrTx/>
            </a:pPr>
            <a:r>
              <a:rPr lang="fr-FR" sz="900" i="1" kern="1200">
                <a:solidFill>
                  <a:srgbClr val="00594C"/>
                </a:solidFill>
                <a:latin typeface="Arial "/>
              </a:rPr>
              <a:t>“Very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timely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,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precise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and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practical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. This is a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difficult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legal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matter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, but Simont Braun is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very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knowledgeable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in regulatory law and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provides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</a:t>
            </a:r>
            <a:r>
              <a:rPr lang="fr-FR" sz="900" i="1" kern="1200" err="1">
                <a:solidFill>
                  <a:srgbClr val="00594C"/>
                </a:solidFill>
                <a:latin typeface="Arial "/>
              </a:rPr>
              <a:t>great</a:t>
            </a:r>
            <a:r>
              <a:rPr lang="fr-FR" sz="900" i="1" kern="1200">
                <a:solidFill>
                  <a:srgbClr val="00594C"/>
                </a:solidFill>
                <a:latin typeface="Arial "/>
              </a:rPr>
              <a:t> service”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F0DB7A83-E79B-470B-10BE-537FBAC74CD8}"/>
              </a:ext>
            </a:extLst>
          </p:cNvPr>
          <p:cNvGrpSpPr/>
          <p:nvPr/>
        </p:nvGrpSpPr>
        <p:grpSpPr>
          <a:xfrm>
            <a:off x="921790" y="1196187"/>
            <a:ext cx="7140776" cy="1699964"/>
            <a:chOff x="990927" y="1644005"/>
            <a:chExt cx="9521035" cy="2266618"/>
          </a:xfrm>
        </p:grpSpPr>
        <p:pic>
          <p:nvPicPr>
            <p:cNvPr id="34" name="Picture 18" descr="A 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3ACE019B-7025-5DB3-4EF7-726381936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5615" y="1705189"/>
              <a:ext cx="1196347" cy="360346"/>
            </a:xfrm>
            <a:prstGeom prst="rect">
              <a:avLst/>
            </a:prstGeom>
          </p:spPr>
        </p:pic>
        <p:pic>
          <p:nvPicPr>
            <p:cNvPr id="30" name="Picture 15" descr="A 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B1E83C8D-4F14-3EC4-2D9E-602F8055F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465" y="1705189"/>
              <a:ext cx="1328475" cy="385316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00F4486-6745-758D-858D-C751D5378A79}"/>
                </a:ext>
              </a:extLst>
            </p:cNvPr>
            <p:cNvCxnSpPr>
              <a:cxnSpLocks/>
            </p:cNvCxnSpPr>
            <p:nvPr/>
          </p:nvCxnSpPr>
          <p:spPr>
            <a:xfrm>
              <a:off x="1193809" y="3910623"/>
              <a:ext cx="1045028" cy="0"/>
            </a:xfrm>
            <a:prstGeom prst="line">
              <a:avLst/>
            </a:prstGeom>
            <a:ln w="19050">
              <a:solidFill>
                <a:srgbClr val="F68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002464-A246-E7E6-F66E-B67A827738C8}"/>
                </a:ext>
              </a:extLst>
            </p:cNvPr>
            <p:cNvCxnSpPr>
              <a:cxnSpLocks/>
            </p:cNvCxnSpPr>
            <p:nvPr/>
          </p:nvCxnSpPr>
          <p:spPr>
            <a:xfrm>
              <a:off x="3196469" y="3910623"/>
              <a:ext cx="1045028" cy="0"/>
            </a:xfrm>
            <a:prstGeom prst="line">
              <a:avLst/>
            </a:prstGeom>
            <a:ln w="19050">
              <a:solidFill>
                <a:srgbClr val="F68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A close-up of a logo&#10;&#10;AI-generated content may be incorrect.">
              <a:extLst>
                <a:ext uri="{FF2B5EF4-FFF2-40B4-BE49-F238E27FC236}">
                  <a16:creationId xmlns:a16="http://schemas.microsoft.com/office/drawing/2014/main" id="{1531A481-7A9C-1C75-6F7F-8583E49C0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927" y="1662112"/>
              <a:ext cx="1328475" cy="446500"/>
            </a:xfrm>
            <a:prstGeom prst="rect">
              <a:avLst/>
            </a:prstGeom>
          </p:spPr>
        </p:pic>
        <p:pic>
          <p:nvPicPr>
            <p:cNvPr id="18" name="Picture 20" descr="A close-up of a logo&#10;&#10;AI-generated content may be incorrect.">
              <a:extLst>
                <a:ext uri="{FF2B5EF4-FFF2-40B4-BE49-F238E27FC236}">
                  <a16:creationId xmlns:a16="http://schemas.microsoft.com/office/drawing/2014/main" id="{25EA4CE1-EB44-912D-DA18-0839DDDCB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746" y="1644005"/>
              <a:ext cx="1328475" cy="446500"/>
            </a:xfrm>
            <a:prstGeom prst="rect">
              <a:avLst/>
            </a:prstGeom>
          </p:spPr>
        </p:pic>
        <p:cxnSp>
          <p:nvCxnSpPr>
            <p:cNvPr id="22" name="Straight Connector 4">
              <a:extLst>
                <a:ext uri="{FF2B5EF4-FFF2-40B4-BE49-F238E27FC236}">
                  <a16:creationId xmlns:a16="http://schemas.microsoft.com/office/drawing/2014/main" id="{B3899468-50B8-7CB0-75E1-AD93D46BFA4F}"/>
                </a:ext>
              </a:extLst>
            </p:cNvPr>
            <p:cNvCxnSpPr>
              <a:cxnSpLocks/>
            </p:cNvCxnSpPr>
            <p:nvPr/>
          </p:nvCxnSpPr>
          <p:spPr>
            <a:xfrm>
              <a:off x="5292104" y="3910623"/>
              <a:ext cx="1045028" cy="0"/>
            </a:xfrm>
            <a:prstGeom prst="line">
              <a:avLst/>
            </a:prstGeom>
            <a:ln w="19050">
              <a:solidFill>
                <a:srgbClr val="F68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0" descr="A close-up of a logo&#10;&#10;AI-generated content may be incorrect.">
              <a:extLst>
                <a:ext uri="{FF2B5EF4-FFF2-40B4-BE49-F238E27FC236}">
                  <a16:creationId xmlns:a16="http://schemas.microsoft.com/office/drawing/2014/main" id="{C209C170-56A3-9AA0-4AC2-C11C82D8A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231" y="1644005"/>
              <a:ext cx="1328475" cy="446500"/>
            </a:xfrm>
            <a:prstGeom prst="rect">
              <a:avLst/>
            </a:prstGeom>
          </p:spPr>
        </p:pic>
        <p:cxnSp>
          <p:nvCxnSpPr>
            <p:cNvPr id="26" name="Straight Connector 4">
              <a:extLst>
                <a:ext uri="{FF2B5EF4-FFF2-40B4-BE49-F238E27FC236}">
                  <a16:creationId xmlns:a16="http://schemas.microsoft.com/office/drawing/2014/main" id="{CB07B198-D63C-CBC9-8E07-38DF4ACDCD90}"/>
                </a:ext>
              </a:extLst>
            </p:cNvPr>
            <p:cNvCxnSpPr>
              <a:cxnSpLocks/>
            </p:cNvCxnSpPr>
            <p:nvPr/>
          </p:nvCxnSpPr>
          <p:spPr>
            <a:xfrm>
              <a:off x="7330589" y="3910623"/>
              <a:ext cx="1045028" cy="0"/>
            </a:xfrm>
            <a:prstGeom prst="line">
              <a:avLst/>
            </a:prstGeom>
            <a:ln w="19050">
              <a:solidFill>
                <a:srgbClr val="F68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4">
              <a:extLst>
                <a:ext uri="{FF2B5EF4-FFF2-40B4-BE49-F238E27FC236}">
                  <a16:creationId xmlns:a16="http://schemas.microsoft.com/office/drawing/2014/main" id="{FAA203C1-45B9-65D6-0A05-B8EFEC33D79D}"/>
                </a:ext>
              </a:extLst>
            </p:cNvPr>
            <p:cNvCxnSpPr>
              <a:cxnSpLocks/>
            </p:cNvCxnSpPr>
            <p:nvPr/>
          </p:nvCxnSpPr>
          <p:spPr>
            <a:xfrm>
              <a:off x="9376751" y="3910623"/>
              <a:ext cx="1045028" cy="0"/>
            </a:xfrm>
            <a:prstGeom prst="line">
              <a:avLst/>
            </a:prstGeom>
            <a:ln w="19050">
              <a:solidFill>
                <a:srgbClr val="F68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392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9CC02B-F2B0-813F-BC29-9995CE2A1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D9788-E932-BE8E-528D-2EEE951C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r>
              <a:rPr lang="en-US" kern="1200">
                <a:ea typeface="+mn-ea"/>
              </a:rPr>
              <a:t>Draft PSD3/PSR – Evolution or Revolution</a:t>
            </a:r>
            <a:endParaRPr lang="fr-BE" kern="1200"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D8575-EDE1-C449-D6FB-73E275C3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r>
              <a:rPr lang="fr-BE" kern="1200">
                <a:ea typeface="+mn-ea"/>
              </a:rPr>
              <a:t> </a:t>
            </a:r>
            <a:fld id="{C65F3DA8-4313-463B-B800-0AF3191A95F9}" type="slidenum">
              <a:rPr lang="fr-BE" kern="1200">
                <a:ea typeface="+mn-ea"/>
              </a:rPr>
              <a:pPr defTabSz="685800">
                <a:buClrTx/>
              </a:pPr>
              <a:t>6</a:t>
            </a:fld>
            <a:endParaRPr lang="fr-BE" kern="1200">
              <a:ea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13616-826D-A59C-64ED-165886C726B2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536229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0059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fr-FR" sz="750">
                <a:solidFill>
                  <a:prstClr val="white"/>
                </a:solidFill>
                <a:latin typeface="Arial"/>
                <a:cs typeface="Arial"/>
              </a:rPr>
              <a:t>Simont Braun / Finance Innovation – Conférence 18 11 2025 – Réglementation en vigueur</a:t>
            </a:r>
            <a:endParaRPr lang="fr-FR" sz="750">
              <a:solidFill>
                <a:prstClr val="white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0903EB2-179E-5FA9-9D2F-F9B06189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990"/>
            <a:ext cx="7114814" cy="630165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nl-BE" sz="1875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fr-FR" sz="1875">
                <a:solidFill>
                  <a:schemeClr val="bg1"/>
                </a:solidFill>
                <a:latin typeface="Arial"/>
                <a:cs typeface="Arial"/>
              </a:rPr>
              <a:t>hronologie</a:t>
            </a:r>
            <a:endParaRPr lang="fr-FR" sz="1875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62A6B7B-FE87-516A-1BF3-A24F4D23617A}"/>
              </a:ext>
            </a:extLst>
          </p:cNvPr>
          <p:cNvCxnSpPr>
            <a:cxnSpLocks/>
          </p:cNvCxnSpPr>
          <p:nvPr/>
        </p:nvCxnSpPr>
        <p:spPr>
          <a:xfrm>
            <a:off x="483326" y="3427586"/>
            <a:ext cx="7987937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1677BD49-4426-5C19-ADF7-42D59C46A829}"/>
              </a:ext>
            </a:extLst>
          </p:cNvPr>
          <p:cNvSpPr/>
          <p:nvPr/>
        </p:nvSpPr>
        <p:spPr>
          <a:xfrm>
            <a:off x="453934" y="3396690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868E926C-CF5F-D5A7-A032-1F915758EE71}"/>
              </a:ext>
            </a:extLst>
          </p:cNvPr>
          <p:cNvSpPr/>
          <p:nvPr/>
        </p:nvSpPr>
        <p:spPr>
          <a:xfrm>
            <a:off x="767442" y="3396690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F556FB95-24F8-DE6D-5121-23D8A3610944}"/>
              </a:ext>
            </a:extLst>
          </p:cNvPr>
          <p:cNvSpPr/>
          <p:nvPr/>
        </p:nvSpPr>
        <p:spPr>
          <a:xfrm>
            <a:off x="1080951" y="3394927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0" name="Organigramme : Connecteur 19">
            <a:extLst>
              <a:ext uri="{FF2B5EF4-FFF2-40B4-BE49-F238E27FC236}">
                <a16:creationId xmlns:a16="http://schemas.microsoft.com/office/drawing/2014/main" id="{4C1CF804-7A61-0C6D-6A21-BD5CEF4515B2}"/>
              </a:ext>
            </a:extLst>
          </p:cNvPr>
          <p:cNvSpPr/>
          <p:nvPr/>
        </p:nvSpPr>
        <p:spPr>
          <a:xfrm>
            <a:off x="1394459" y="3391288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A7A21C1E-AEE3-8D1E-407C-2323B91F79A5}"/>
              </a:ext>
            </a:extLst>
          </p:cNvPr>
          <p:cNvSpPr/>
          <p:nvPr/>
        </p:nvSpPr>
        <p:spPr>
          <a:xfrm>
            <a:off x="1707967" y="3391288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id="{2ECE00AB-168D-33CD-4979-2DE6F74FCE31}"/>
              </a:ext>
            </a:extLst>
          </p:cNvPr>
          <p:cNvSpPr/>
          <p:nvPr/>
        </p:nvSpPr>
        <p:spPr>
          <a:xfrm>
            <a:off x="2024740" y="3391288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3" name="Organigramme : Connecteur 22">
            <a:extLst>
              <a:ext uri="{FF2B5EF4-FFF2-40B4-BE49-F238E27FC236}">
                <a16:creationId xmlns:a16="http://schemas.microsoft.com/office/drawing/2014/main" id="{184AC24F-E0FE-5B96-5BC2-6F2E382C86C3}"/>
              </a:ext>
            </a:extLst>
          </p:cNvPr>
          <p:cNvSpPr/>
          <p:nvPr/>
        </p:nvSpPr>
        <p:spPr>
          <a:xfrm>
            <a:off x="2334984" y="3396690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id="{414AE6F0-8CF9-490B-5D63-C65012C88F08}"/>
              </a:ext>
            </a:extLst>
          </p:cNvPr>
          <p:cNvSpPr/>
          <p:nvPr/>
        </p:nvSpPr>
        <p:spPr>
          <a:xfrm>
            <a:off x="2645227" y="3389782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id="{28F70ABD-5A19-501B-21CE-B4318B31623F}"/>
              </a:ext>
            </a:extLst>
          </p:cNvPr>
          <p:cNvSpPr/>
          <p:nvPr/>
        </p:nvSpPr>
        <p:spPr>
          <a:xfrm>
            <a:off x="2962000" y="3390155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BD1239F0-0EFD-1BBC-6445-033FBC9BA8AD}"/>
              </a:ext>
            </a:extLst>
          </p:cNvPr>
          <p:cNvSpPr/>
          <p:nvPr/>
        </p:nvSpPr>
        <p:spPr>
          <a:xfrm>
            <a:off x="3296733" y="3386135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7" name="Organigramme : Connecteur 26">
            <a:extLst>
              <a:ext uri="{FF2B5EF4-FFF2-40B4-BE49-F238E27FC236}">
                <a16:creationId xmlns:a16="http://schemas.microsoft.com/office/drawing/2014/main" id="{E8441B7C-B02A-0E9F-D632-46E45982FEAD}"/>
              </a:ext>
            </a:extLst>
          </p:cNvPr>
          <p:cNvSpPr/>
          <p:nvPr/>
        </p:nvSpPr>
        <p:spPr>
          <a:xfrm>
            <a:off x="3634730" y="3391288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8" name="Organigramme : Connecteur 27">
            <a:extLst>
              <a:ext uri="{FF2B5EF4-FFF2-40B4-BE49-F238E27FC236}">
                <a16:creationId xmlns:a16="http://schemas.microsoft.com/office/drawing/2014/main" id="{386C0FFA-D19B-C0CE-C1DB-FE36346768E9}"/>
              </a:ext>
            </a:extLst>
          </p:cNvPr>
          <p:cNvSpPr/>
          <p:nvPr/>
        </p:nvSpPr>
        <p:spPr>
          <a:xfrm>
            <a:off x="3944973" y="3394426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9" name="Organigramme : Connecteur 28">
            <a:extLst>
              <a:ext uri="{FF2B5EF4-FFF2-40B4-BE49-F238E27FC236}">
                <a16:creationId xmlns:a16="http://schemas.microsoft.com/office/drawing/2014/main" id="{39B89F99-FC4C-F5F9-4650-C202FA997BC7}"/>
              </a:ext>
            </a:extLst>
          </p:cNvPr>
          <p:cNvSpPr/>
          <p:nvPr/>
        </p:nvSpPr>
        <p:spPr>
          <a:xfrm>
            <a:off x="4286235" y="3398072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0" name="Organigramme : Connecteur 29">
            <a:extLst>
              <a:ext uri="{FF2B5EF4-FFF2-40B4-BE49-F238E27FC236}">
                <a16:creationId xmlns:a16="http://schemas.microsoft.com/office/drawing/2014/main" id="{3A09707B-81D9-5460-AE61-C297EE0667DE}"/>
              </a:ext>
            </a:extLst>
          </p:cNvPr>
          <p:cNvSpPr/>
          <p:nvPr/>
        </p:nvSpPr>
        <p:spPr>
          <a:xfrm>
            <a:off x="4573617" y="3396689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id="{1F7699A8-5939-059E-1C0E-1A569CDB5D79}"/>
              </a:ext>
            </a:extLst>
          </p:cNvPr>
          <p:cNvSpPr/>
          <p:nvPr/>
        </p:nvSpPr>
        <p:spPr>
          <a:xfrm>
            <a:off x="4898555" y="3396688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2" name="Organigramme : Connecteur 31">
            <a:extLst>
              <a:ext uri="{FF2B5EF4-FFF2-40B4-BE49-F238E27FC236}">
                <a16:creationId xmlns:a16="http://schemas.microsoft.com/office/drawing/2014/main" id="{D234CBBA-65D2-D2CE-F8EF-4B386F59DD04}"/>
              </a:ext>
            </a:extLst>
          </p:cNvPr>
          <p:cNvSpPr/>
          <p:nvPr/>
        </p:nvSpPr>
        <p:spPr>
          <a:xfrm>
            <a:off x="5256141" y="3391288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3" name="Organigramme : Connecteur 32">
            <a:extLst>
              <a:ext uri="{FF2B5EF4-FFF2-40B4-BE49-F238E27FC236}">
                <a16:creationId xmlns:a16="http://schemas.microsoft.com/office/drawing/2014/main" id="{A557655F-E39E-22C1-A2B0-7DB3C263E60A}"/>
              </a:ext>
            </a:extLst>
          </p:cNvPr>
          <p:cNvSpPr/>
          <p:nvPr/>
        </p:nvSpPr>
        <p:spPr>
          <a:xfrm>
            <a:off x="5610471" y="3389524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4" name="Organigramme : Connecteur 33">
            <a:extLst>
              <a:ext uri="{FF2B5EF4-FFF2-40B4-BE49-F238E27FC236}">
                <a16:creationId xmlns:a16="http://schemas.microsoft.com/office/drawing/2014/main" id="{6C14D7E4-EA89-B0F0-BB63-4364034980D8}"/>
              </a:ext>
            </a:extLst>
          </p:cNvPr>
          <p:cNvSpPr/>
          <p:nvPr/>
        </p:nvSpPr>
        <p:spPr>
          <a:xfrm>
            <a:off x="5938694" y="3389028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5" name="Organigramme : Connecteur 34">
            <a:extLst>
              <a:ext uri="{FF2B5EF4-FFF2-40B4-BE49-F238E27FC236}">
                <a16:creationId xmlns:a16="http://schemas.microsoft.com/office/drawing/2014/main" id="{D692340B-F95C-8C38-51D2-25CDEEAC0DD2}"/>
              </a:ext>
            </a:extLst>
          </p:cNvPr>
          <p:cNvSpPr/>
          <p:nvPr/>
        </p:nvSpPr>
        <p:spPr>
          <a:xfrm>
            <a:off x="6289757" y="3391288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6" name="Organigramme : Connecteur 35">
            <a:extLst>
              <a:ext uri="{FF2B5EF4-FFF2-40B4-BE49-F238E27FC236}">
                <a16:creationId xmlns:a16="http://schemas.microsoft.com/office/drawing/2014/main" id="{7AF4C816-978B-F5E8-D153-279DA58764F7}"/>
              </a:ext>
            </a:extLst>
          </p:cNvPr>
          <p:cNvSpPr/>
          <p:nvPr/>
        </p:nvSpPr>
        <p:spPr>
          <a:xfrm>
            <a:off x="6650594" y="3386134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7" name="Organigramme : Connecteur 36">
            <a:extLst>
              <a:ext uri="{FF2B5EF4-FFF2-40B4-BE49-F238E27FC236}">
                <a16:creationId xmlns:a16="http://schemas.microsoft.com/office/drawing/2014/main" id="{966A8C77-1912-7C85-FAB4-9E03B1EE60B3}"/>
              </a:ext>
            </a:extLst>
          </p:cNvPr>
          <p:cNvSpPr/>
          <p:nvPr/>
        </p:nvSpPr>
        <p:spPr>
          <a:xfrm>
            <a:off x="7001657" y="3390904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8" name="Organigramme : Connecteur 37">
            <a:extLst>
              <a:ext uri="{FF2B5EF4-FFF2-40B4-BE49-F238E27FC236}">
                <a16:creationId xmlns:a16="http://schemas.microsoft.com/office/drawing/2014/main" id="{CA9FF404-3DE0-26C7-F96A-05AE92775964}"/>
              </a:ext>
            </a:extLst>
          </p:cNvPr>
          <p:cNvSpPr/>
          <p:nvPr/>
        </p:nvSpPr>
        <p:spPr>
          <a:xfrm>
            <a:off x="7426205" y="3396688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9" name="Organigramme : Connecteur 38">
            <a:extLst>
              <a:ext uri="{FF2B5EF4-FFF2-40B4-BE49-F238E27FC236}">
                <a16:creationId xmlns:a16="http://schemas.microsoft.com/office/drawing/2014/main" id="{9C7D2C39-66BA-9082-1460-D965EE96F416}"/>
              </a:ext>
            </a:extLst>
          </p:cNvPr>
          <p:cNvSpPr/>
          <p:nvPr/>
        </p:nvSpPr>
        <p:spPr>
          <a:xfrm>
            <a:off x="7759306" y="3393420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0" name="Organigramme : Connecteur 39">
            <a:extLst>
              <a:ext uri="{FF2B5EF4-FFF2-40B4-BE49-F238E27FC236}">
                <a16:creationId xmlns:a16="http://schemas.microsoft.com/office/drawing/2014/main" id="{ACD9F6B8-3BE2-C774-E14D-01AB5C6F162A}"/>
              </a:ext>
            </a:extLst>
          </p:cNvPr>
          <p:cNvSpPr/>
          <p:nvPr/>
        </p:nvSpPr>
        <p:spPr>
          <a:xfrm>
            <a:off x="8138105" y="3390157"/>
            <a:ext cx="58783" cy="6179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529C04C-0051-850E-6205-DF5993C2A8E2}"/>
              </a:ext>
            </a:extLst>
          </p:cNvPr>
          <p:cNvSpPr txBox="1"/>
          <p:nvPr/>
        </p:nvSpPr>
        <p:spPr>
          <a:xfrm>
            <a:off x="7986257" y="3469039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2030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A967A0C-CC64-847D-C921-374EB00FB086}"/>
              </a:ext>
            </a:extLst>
          </p:cNvPr>
          <p:cNvSpPr txBox="1"/>
          <p:nvPr/>
        </p:nvSpPr>
        <p:spPr>
          <a:xfrm>
            <a:off x="7640122" y="3469039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2029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9D56BDB-C707-86C2-E639-8B11DD4C5B7A}"/>
              </a:ext>
            </a:extLst>
          </p:cNvPr>
          <p:cNvSpPr txBox="1"/>
          <p:nvPr/>
        </p:nvSpPr>
        <p:spPr>
          <a:xfrm>
            <a:off x="7274357" y="3469039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2028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5E2D3FE-4F3D-2277-C886-635A8CAFB62A}"/>
              </a:ext>
            </a:extLst>
          </p:cNvPr>
          <p:cNvSpPr txBox="1"/>
          <p:nvPr/>
        </p:nvSpPr>
        <p:spPr>
          <a:xfrm>
            <a:off x="6872727" y="3479597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2027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81A8481-1989-97B0-7935-524FE9A36A81}"/>
              </a:ext>
            </a:extLst>
          </p:cNvPr>
          <p:cNvSpPr txBox="1"/>
          <p:nvPr/>
        </p:nvSpPr>
        <p:spPr>
          <a:xfrm>
            <a:off x="6516777" y="3484611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2026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7E008A8-3490-5AA1-C015-41CBC525FE3D}"/>
              </a:ext>
            </a:extLst>
          </p:cNvPr>
          <p:cNvSpPr txBox="1"/>
          <p:nvPr/>
        </p:nvSpPr>
        <p:spPr>
          <a:xfrm>
            <a:off x="6137987" y="3484611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B8EEAEA-D3D4-73AA-0C87-1AD4E6D8D2D1}"/>
              </a:ext>
            </a:extLst>
          </p:cNvPr>
          <p:cNvSpPr txBox="1"/>
          <p:nvPr/>
        </p:nvSpPr>
        <p:spPr>
          <a:xfrm>
            <a:off x="5803263" y="3475847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7E1F68B-925B-761D-6FD2-E472C3B1E363}"/>
              </a:ext>
            </a:extLst>
          </p:cNvPr>
          <p:cNvSpPr txBox="1"/>
          <p:nvPr/>
        </p:nvSpPr>
        <p:spPr>
          <a:xfrm>
            <a:off x="5465115" y="3479596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60BBD1A-A47B-D32B-6CFF-F91EB2F04AB7}"/>
              </a:ext>
            </a:extLst>
          </p:cNvPr>
          <p:cNvSpPr txBox="1"/>
          <p:nvPr/>
        </p:nvSpPr>
        <p:spPr>
          <a:xfrm>
            <a:off x="5108359" y="3481360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8870465-1509-F78C-8881-04E4F5564290}"/>
              </a:ext>
            </a:extLst>
          </p:cNvPr>
          <p:cNvSpPr txBox="1"/>
          <p:nvPr/>
        </p:nvSpPr>
        <p:spPr>
          <a:xfrm>
            <a:off x="4771923" y="3473364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9B0438D-6C77-948C-DBEE-C0BB98AC7FBA}"/>
              </a:ext>
            </a:extLst>
          </p:cNvPr>
          <p:cNvSpPr txBox="1"/>
          <p:nvPr/>
        </p:nvSpPr>
        <p:spPr>
          <a:xfrm>
            <a:off x="4435488" y="3469039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9033F98-03FD-2A0D-A3B2-B4A491CCBE70}"/>
              </a:ext>
            </a:extLst>
          </p:cNvPr>
          <p:cNvSpPr txBox="1"/>
          <p:nvPr/>
        </p:nvSpPr>
        <p:spPr>
          <a:xfrm>
            <a:off x="4114677" y="3481360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1796D9E-4A49-315D-35C7-52DAB7B92730}"/>
              </a:ext>
            </a:extLst>
          </p:cNvPr>
          <p:cNvSpPr txBox="1"/>
          <p:nvPr/>
        </p:nvSpPr>
        <p:spPr>
          <a:xfrm>
            <a:off x="3801198" y="3479895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5C993C7-B784-83D5-9719-B83493F83191}"/>
              </a:ext>
            </a:extLst>
          </p:cNvPr>
          <p:cNvSpPr txBox="1"/>
          <p:nvPr/>
        </p:nvSpPr>
        <p:spPr>
          <a:xfrm>
            <a:off x="3502416" y="3480627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0B93CDC1-1B90-1DAD-7988-6E1A72891593}"/>
              </a:ext>
            </a:extLst>
          </p:cNvPr>
          <p:cNvSpPr txBox="1"/>
          <p:nvPr/>
        </p:nvSpPr>
        <p:spPr>
          <a:xfrm>
            <a:off x="3115493" y="3480588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3149FDF-F400-8CD0-98CC-09D534991B15}"/>
              </a:ext>
            </a:extLst>
          </p:cNvPr>
          <p:cNvSpPr txBox="1"/>
          <p:nvPr/>
        </p:nvSpPr>
        <p:spPr>
          <a:xfrm>
            <a:off x="2784805" y="3469039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259919E-1E48-85AE-DB06-BB95C751F3FE}"/>
              </a:ext>
            </a:extLst>
          </p:cNvPr>
          <p:cNvSpPr txBox="1"/>
          <p:nvPr/>
        </p:nvSpPr>
        <p:spPr>
          <a:xfrm>
            <a:off x="2484954" y="3474813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55C6B8F-4243-5A10-F489-C1A58AF59E18}"/>
              </a:ext>
            </a:extLst>
          </p:cNvPr>
          <p:cNvSpPr txBox="1"/>
          <p:nvPr/>
        </p:nvSpPr>
        <p:spPr>
          <a:xfrm>
            <a:off x="2169315" y="3474813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2013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10B7E3BF-95C8-5D66-FA8A-6C53889E1442}"/>
              </a:ext>
            </a:extLst>
          </p:cNvPr>
          <p:cNvSpPr txBox="1"/>
          <p:nvPr/>
        </p:nvSpPr>
        <p:spPr>
          <a:xfrm>
            <a:off x="1849453" y="3479595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25D2755-E1CF-4E1D-C5F9-678974DADD12}"/>
              </a:ext>
            </a:extLst>
          </p:cNvPr>
          <p:cNvSpPr txBox="1"/>
          <p:nvPr/>
        </p:nvSpPr>
        <p:spPr>
          <a:xfrm>
            <a:off x="1549616" y="3474812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2011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51A21DD-A627-95D0-3F36-AEF76E90B504}"/>
              </a:ext>
            </a:extLst>
          </p:cNvPr>
          <p:cNvSpPr txBox="1"/>
          <p:nvPr/>
        </p:nvSpPr>
        <p:spPr>
          <a:xfrm>
            <a:off x="1255533" y="3479595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2010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4AE9BE6-B9C3-4F5B-327E-3D38459D3AAE}"/>
              </a:ext>
            </a:extLst>
          </p:cNvPr>
          <p:cNvSpPr txBox="1"/>
          <p:nvPr/>
        </p:nvSpPr>
        <p:spPr>
          <a:xfrm>
            <a:off x="946677" y="3479595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2009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B504CE9-9E50-897B-4393-AC471ABE3755}"/>
              </a:ext>
            </a:extLst>
          </p:cNvPr>
          <p:cNvSpPr txBox="1"/>
          <p:nvPr/>
        </p:nvSpPr>
        <p:spPr>
          <a:xfrm>
            <a:off x="602367" y="3474811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2008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45862B20-C53C-A19A-0742-AD35A1570A70}"/>
              </a:ext>
            </a:extLst>
          </p:cNvPr>
          <p:cNvSpPr txBox="1"/>
          <p:nvPr/>
        </p:nvSpPr>
        <p:spPr>
          <a:xfrm>
            <a:off x="262422" y="3479594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2007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Organigramme : Connecteur 64">
            <a:extLst>
              <a:ext uri="{FF2B5EF4-FFF2-40B4-BE49-F238E27FC236}">
                <a16:creationId xmlns:a16="http://schemas.microsoft.com/office/drawing/2014/main" id="{C0167C5B-11C2-4C88-7E9B-219D4580217C}"/>
              </a:ext>
            </a:extLst>
          </p:cNvPr>
          <p:cNvSpPr/>
          <p:nvPr/>
        </p:nvSpPr>
        <p:spPr>
          <a:xfrm>
            <a:off x="5529620" y="1513998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6" name="Organigramme : Connecteur 65">
            <a:extLst>
              <a:ext uri="{FF2B5EF4-FFF2-40B4-BE49-F238E27FC236}">
                <a16:creationId xmlns:a16="http://schemas.microsoft.com/office/drawing/2014/main" id="{1E76932C-C987-6538-8ED0-4164868E77F3}"/>
              </a:ext>
            </a:extLst>
          </p:cNvPr>
          <p:cNvSpPr/>
          <p:nvPr/>
        </p:nvSpPr>
        <p:spPr>
          <a:xfrm>
            <a:off x="5319754" y="1692388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68B1256-B41B-9C73-3133-8E203ABEBAA5}"/>
              </a:ext>
            </a:extLst>
          </p:cNvPr>
          <p:cNvSpPr txBox="1"/>
          <p:nvPr/>
        </p:nvSpPr>
        <p:spPr>
          <a:xfrm>
            <a:off x="5377772" y="1342096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 2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674B501E-BF6C-E7A8-53C1-7433E490E8FD}"/>
              </a:ext>
            </a:extLst>
          </p:cNvPr>
          <p:cNvSpPr txBox="1"/>
          <p:nvPr/>
        </p:nvSpPr>
        <p:spPr>
          <a:xfrm>
            <a:off x="5137750" y="1507722"/>
            <a:ext cx="421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DORA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Organigramme : Connecteur 69">
            <a:extLst>
              <a:ext uri="{FF2B5EF4-FFF2-40B4-BE49-F238E27FC236}">
                <a16:creationId xmlns:a16="http://schemas.microsoft.com/office/drawing/2014/main" id="{B0EDF129-D32C-1AE4-5DD9-71ACB0C82B50}"/>
              </a:ext>
            </a:extLst>
          </p:cNvPr>
          <p:cNvSpPr/>
          <p:nvPr/>
        </p:nvSpPr>
        <p:spPr>
          <a:xfrm>
            <a:off x="3206066" y="1846824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EA5F12F6-C125-6D29-3D4F-C6A76FECD29E}"/>
              </a:ext>
            </a:extLst>
          </p:cNvPr>
          <p:cNvSpPr txBox="1"/>
          <p:nvPr/>
        </p:nvSpPr>
        <p:spPr>
          <a:xfrm>
            <a:off x="3024062" y="1662158"/>
            <a:ext cx="421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RGPD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Organigramme : Connecteur 71">
            <a:extLst>
              <a:ext uri="{FF2B5EF4-FFF2-40B4-BE49-F238E27FC236}">
                <a16:creationId xmlns:a16="http://schemas.microsoft.com/office/drawing/2014/main" id="{3492A60F-885D-EE8F-8A40-93A164250682}"/>
              </a:ext>
            </a:extLst>
          </p:cNvPr>
          <p:cNvSpPr/>
          <p:nvPr/>
        </p:nvSpPr>
        <p:spPr>
          <a:xfrm>
            <a:off x="6145134" y="1662158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CB205C50-359B-E65B-C892-E844428A30A0}"/>
              </a:ext>
            </a:extLst>
          </p:cNvPr>
          <p:cNvSpPr txBox="1"/>
          <p:nvPr/>
        </p:nvSpPr>
        <p:spPr>
          <a:xfrm>
            <a:off x="5995788" y="1477492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CRA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Organigramme : Connecteur 73">
            <a:extLst>
              <a:ext uri="{FF2B5EF4-FFF2-40B4-BE49-F238E27FC236}">
                <a16:creationId xmlns:a16="http://schemas.microsoft.com/office/drawing/2014/main" id="{ED377745-9783-AD46-F61D-6EB86CD09D48}"/>
              </a:ext>
            </a:extLst>
          </p:cNvPr>
          <p:cNvSpPr/>
          <p:nvPr/>
        </p:nvSpPr>
        <p:spPr>
          <a:xfrm>
            <a:off x="6056267" y="1965640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0C2DC14F-5DE0-D1BB-CCF5-07AE9DEB545F}"/>
              </a:ext>
            </a:extLst>
          </p:cNvPr>
          <p:cNvSpPr txBox="1"/>
          <p:nvPr/>
        </p:nvSpPr>
        <p:spPr>
          <a:xfrm>
            <a:off x="5874263" y="1780974"/>
            <a:ext cx="421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Act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Organigramme : Connecteur 75">
            <a:extLst>
              <a:ext uri="{FF2B5EF4-FFF2-40B4-BE49-F238E27FC236}">
                <a16:creationId xmlns:a16="http://schemas.microsoft.com/office/drawing/2014/main" id="{B4447840-EAF2-8B7B-31FE-4C12DDC1EEE7}"/>
              </a:ext>
            </a:extLst>
          </p:cNvPr>
          <p:cNvSpPr/>
          <p:nvPr/>
        </p:nvSpPr>
        <p:spPr>
          <a:xfrm>
            <a:off x="5716369" y="1806621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1D3CBEDD-C689-D359-A97E-CB8C2DF9BA83}"/>
              </a:ext>
            </a:extLst>
          </p:cNvPr>
          <p:cNvSpPr txBox="1"/>
          <p:nvPr/>
        </p:nvSpPr>
        <p:spPr>
          <a:xfrm>
            <a:off x="5534365" y="1621955"/>
            <a:ext cx="421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MiCA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Organigramme : Connecteur 77">
            <a:extLst>
              <a:ext uri="{FF2B5EF4-FFF2-40B4-BE49-F238E27FC236}">
                <a16:creationId xmlns:a16="http://schemas.microsoft.com/office/drawing/2014/main" id="{D0235F37-162B-E1E8-C904-BB8AC206B758}"/>
              </a:ext>
            </a:extLst>
          </p:cNvPr>
          <p:cNvSpPr/>
          <p:nvPr/>
        </p:nvSpPr>
        <p:spPr>
          <a:xfrm>
            <a:off x="5856984" y="1408420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0EB43EA-4CA6-4722-21F9-BA3B6D04C95C}"/>
              </a:ext>
            </a:extLst>
          </p:cNvPr>
          <p:cNvSpPr txBox="1"/>
          <p:nvPr/>
        </p:nvSpPr>
        <p:spPr>
          <a:xfrm>
            <a:off x="5674980" y="1223754"/>
            <a:ext cx="5608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Act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Organigramme : Connecteur 79">
            <a:extLst>
              <a:ext uri="{FF2B5EF4-FFF2-40B4-BE49-F238E27FC236}">
                <a16:creationId xmlns:a16="http://schemas.microsoft.com/office/drawing/2014/main" id="{66425A5C-8475-A57D-4308-D9586662A188}"/>
              </a:ext>
            </a:extLst>
          </p:cNvPr>
          <p:cNvSpPr/>
          <p:nvPr/>
        </p:nvSpPr>
        <p:spPr>
          <a:xfrm>
            <a:off x="3507362" y="1584035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0FD826A1-75C1-CD2B-BB00-4E6424BF074B}"/>
              </a:ext>
            </a:extLst>
          </p:cNvPr>
          <p:cNvSpPr txBox="1"/>
          <p:nvPr/>
        </p:nvSpPr>
        <p:spPr>
          <a:xfrm>
            <a:off x="3325358" y="1399369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 1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Organigramme : Connecteur 81">
            <a:extLst>
              <a:ext uri="{FF2B5EF4-FFF2-40B4-BE49-F238E27FC236}">
                <a16:creationId xmlns:a16="http://schemas.microsoft.com/office/drawing/2014/main" id="{2CE53626-002D-C9BC-87DB-48A2E48EA13B}"/>
              </a:ext>
            </a:extLst>
          </p:cNvPr>
          <p:cNvSpPr/>
          <p:nvPr/>
        </p:nvSpPr>
        <p:spPr>
          <a:xfrm>
            <a:off x="3267341" y="1409182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60E995B3-4D2C-1F17-AAF4-665BDDB97B7C}"/>
              </a:ext>
            </a:extLst>
          </p:cNvPr>
          <p:cNvSpPr txBox="1"/>
          <p:nvPr/>
        </p:nvSpPr>
        <p:spPr>
          <a:xfrm>
            <a:off x="3085337" y="1224516"/>
            <a:ext cx="421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PSD2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Organigramme : Connecteur 83">
            <a:extLst>
              <a:ext uri="{FF2B5EF4-FFF2-40B4-BE49-F238E27FC236}">
                <a16:creationId xmlns:a16="http://schemas.microsoft.com/office/drawing/2014/main" id="{09FB3596-4606-7A04-049E-F1B53C7FF0D8}"/>
              </a:ext>
            </a:extLst>
          </p:cNvPr>
          <p:cNvSpPr/>
          <p:nvPr/>
        </p:nvSpPr>
        <p:spPr>
          <a:xfrm>
            <a:off x="6711402" y="1390057"/>
            <a:ext cx="58783" cy="61793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69D769AF-9EE8-442B-B48E-B6E21A3F8401}"/>
              </a:ext>
            </a:extLst>
          </p:cNvPr>
          <p:cNvSpPr txBox="1"/>
          <p:nvPr/>
        </p:nvSpPr>
        <p:spPr>
          <a:xfrm>
            <a:off x="6410135" y="1205391"/>
            <a:ext cx="6613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PSD3 / PSR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Organigramme : Connecteur 85">
            <a:extLst>
              <a:ext uri="{FF2B5EF4-FFF2-40B4-BE49-F238E27FC236}">
                <a16:creationId xmlns:a16="http://schemas.microsoft.com/office/drawing/2014/main" id="{3A605A1B-9598-325A-26D2-1F33E2783233}"/>
              </a:ext>
            </a:extLst>
          </p:cNvPr>
          <p:cNvSpPr/>
          <p:nvPr/>
        </p:nvSpPr>
        <p:spPr>
          <a:xfrm>
            <a:off x="6793920" y="1903836"/>
            <a:ext cx="58783" cy="61793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55C615A-E75F-7C8F-2F48-F6526C84CE56}"/>
              </a:ext>
            </a:extLst>
          </p:cNvPr>
          <p:cNvSpPr txBox="1"/>
          <p:nvPr/>
        </p:nvSpPr>
        <p:spPr>
          <a:xfrm>
            <a:off x="6633881" y="1727803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FiDA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rganigramme : Connecteur 87">
            <a:extLst>
              <a:ext uri="{FF2B5EF4-FFF2-40B4-BE49-F238E27FC236}">
                <a16:creationId xmlns:a16="http://schemas.microsoft.com/office/drawing/2014/main" id="{B542CEC5-3D26-85AD-8598-F111FC88A8F4}"/>
              </a:ext>
            </a:extLst>
          </p:cNvPr>
          <p:cNvSpPr/>
          <p:nvPr/>
        </p:nvSpPr>
        <p:spPr>
          <a:xfrm>
            <a:off x="683683" y="3995370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9" name="Organigramme : Connecteur 88">
            <a:extLst>
              <a:ext uri="{FF2B5EF4-FFF2-40B4-BE49-F238E27FC236}">
                <a16:creationId xmlns:a16="http://schemas.microsoft.com/office/drawing/2014/main" id="{8AC03552-27AF-E969-76BA-D792695391C0}"/>
              </a:ext>
            </a:extLst>
          </p:cNvPr>
          <p:cNvSpPr/>
          <p:nvPr/>
        </p:nvSpPr>
        <p:spPr>
          <a:xfrm>
            <a:off x="683682" y="4169587"/>
            <a:ext cx="58783" cy="61793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1" name="Organigramme : Connecteur 90">
            <a:extLst>
              <a:ext uri="{FF2B5EF4-FFF2-40B4-BE49-F238E27FC236}">
                <a16:creationId xmlns:a16="http://schemas.microsoft.com/office/drawing/2014/main" id="{95167915-FB56-C683-BD19-CE3DA04BD4C2}"/>
              </a:ext>
            </a:extLst>
          </p:cNvPr>
          <p:cNvSpPr/>
          <p:nvPr/>
        </p:nvSpPr>
        <p:spPr>
          <a:xfrm>
            <a:off x="730638" y="1454924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DBFFB334-77F4-DFD9-46E0-ECCFF14EB444}"/>
              </a:ext>
            </a:extLst>
          </p:cNvPr>
          <p:cNvSpPr txBox="1"/>
          <p:nvPr/>
        </p:nvSpPr>
        <p:spPr>
          <a:xfrm>
            <a:off x="548634" y="1270258"/>
            <a:ext cx="421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PSD1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Organigramme : Connecteur 92">
            <a:extLst>
              <a:ext uri="{FF2B5EF4-FFF2-40B4-BE49-F238E27FC236}">
                <a16:creationId xmlns:a16="http://schemas.microsoft.com/office/drawing/2014/main" id="{A2339818-0984-6380-41C2-B1EA3FB7283A}"/>
              </a:ext>
            </a:extLst>
          </p:cNvPr>
          <p:cNvSpPr/>
          <p:nvPr/>
        </p:nvSpPr>
        <p:spPr>
          <a:xfrm>
            <a:off x="1169974" y="1723951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EB3DA62C-B635-3163-B2E1-5B614E327294}"/>
              </a:ext>
            </a:extLst>
          </p:cNvPr>
          <p:cNvSpPr txBox="1"/>
          <p:nvPr/>
        </p:nvSpPr>
        <p:spPr>
          <a:xfrm>
            <a:off x="987970" y="1539285"/>
            <a:ext cx="421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EMD2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Organigramme : Connecteur 94">
            <a:extLst>
              <a:ext uri="{FF2B5EF4-FFF2-40B4-BE49-F238E27FC236}">
                <a16:creationId xmlns:a16="http://schemas.microsoft.com/office/drawing/2014/main" id="{B6F1DC89-375F-B301-6559-4B296FB1894E}"/>
              </a:ext>
            </a:extLst>
          </p:cNvPr>
          <p:cNvSpPr/>
          <p:nvPr/>
        </p:nvSpPr>
        <p:spPr>
          <a:xfrm>
            <a:off x="4163676" y="2352490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B3B78D58-FE06-61F9-EDE9-F9FA4D5FD460}"/>
              </a:ext>
            </a:extLst>
          </p:cNvPr>
          <p:cNvSpPr txBox="1"/>
          <p:nvPr/>
        </p:nvSpPr>
        <p:spPr>
          <a:xfrm>
            <a:off x="3981671" y="2167824"/>
            <a:ext cx="5274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AMLD 5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Organigramme : Connecteur 96">
            <a:extLst>
              <a:ext uri="{FF2B5EF4-FFF2-40B4-BE49-F238E27FC236}">
                <a16:creationId xmlns:a16="http://schemas.microsoft.com/office/drawing/2014/main" id="{E0DCE004-9F0D-E568-19E8-2B77A91F2D7E}"/>
              </a:ext>
            </a:extLst>
          </p:cNvPr>
          <p:cNvSpPr/>
          <p:nvPr/>
        </p:nvSpPr>
        <p:spPr>
          <a:xfrm>
            <a:off x="6177027" y="2295216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AC46FD8D-9139-17DD-44AD-2D80F47A4C02}"/>
              </a:ext>
            </a:extLst>
          </p:cNvPr>
          <p:cNvSpPr txBox="1"/>
          <p:nvPr/>
        </p:nvSpPr>
        <p:spPr>
          <a:xfrm>
            <a:off x="5894443" y="2110691"/>
            <a:ext cx="56422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AMLD 6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Organigramme : Connecteur 100">
            <a:extLst>
              <a:ext uri="{FF2B5EF4-FFF2-40B4-BE49-F238E27FC236}">
                <a16:creationId xmlns:a16="http://schemas.microsoft.com/office/drawing/2014/main" id="{E7F62052-8C56-1B37-AC81-7AFCC3EF34A9}"/>
              </a:ext>
            </a:extLst>
          </p:cNvPr>
          <p:cNvSpPr/>
          <p:nvPr/>
        </p:nvSpPr>
        <p:spPr>
          <a:xfrm>
            <a:off x="7009690" y="1767425"/>
            <a:ext cx="58783" cy="61793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C7A27549-5C17-343E-8949-515A66A2CF67}"/>
              </a:ext>
            </a:extLst>
          </p:cNvPr>
          <p:cNvSpPr txBox="1"/>
          <p:nvPr/>
        </p:nvSpPr>
        <p:spPr>
          <a:xfrm>
            <a:off x="6811009" y="1434514"/>
            <a:ext cx="59681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Omnibus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Organigramme : Connecteur 102">
            <a:extLst>
              <a:ext uri="{FF2B5EF4-FFF2-40B4-BE49-F238E27FC236}">
                <a16:creationId xmlns:a16="http://schemas.microsoft.com/office/drawing/2014/main" id="{B8895FE8-868F-911C-F17A-19246655A492}"/>
              </a:ext>
            </a:extLst>
          </p:cNvPr>
          <p:cNvSpPr/>
          <p:nvPr/>
        </p:nvSpPr>
        <p:spPr>
          <a:xfrm>
            <a:off x="6894701" y="2325115"/>
            <a:ext cx="58783" cy="61793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7247F458-3667-5993-B99D-C600A7212715}"/>
              </a:ext>
            </a:extLst>
          </p:cNvPr>
          <p:cNvSpPr txBox="1"/>
          <p:nvPr/>
        </p:nvSpPr>
        <p:spPr>
          <a:xfrm>
            <a:off x="6477584" y="2022652"/>
            <a:ext cx="9209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 Infrastructure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Organigramme : Connecteur 104">
            <a:extLst>
              <a:ext uri="{FF2B5EF4-FFF2-40B4-BE49-F238E27FC236}">
                <a16:creationId xmlns:a16="http://schemas.microsoft.com/office/drawing/2014/main" id="{C1B594C1-88B7-CBA2-664A-D70869E01E22}"/>
              </a:ext>
            </a:extLst>
          </p:cNvPr>
          <p:cNvSpPr/>
          <p:nvPr/>
        </p:nvSpPr>
        <p:spPr>
          <a:xfrm>
            <a:off x="887895" y="1878686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B71DAC4F-5B32-4B30-60FE-49D3E221E1B8}"/>
              </a:ext>
            </a:extLst>
          </p:cNvPr>
          <p:cNvSpPr txBox="1"/>
          <p:nvPr/>
        </p:nvSpPr>
        <p:spPr>
          <a:xfrm>
            <a:off x="705890" y="1694020"/>
            <a:ext cx="5274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CCD 1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Organigramme : Connecteur 106">
            <a:extLst>
              <a:ext uri="{FF2B5EF4-FFF2-40B4-BE49-F238E27FC236}">
                <a16:creationId xmlns:a16="http://schemas.microsoft.com/office/drawing/2014/main" id="{D0406E30-3FFA-5CE7-238A-4884890363A8}"/>
              </a:ext>
            </a:extLst>
          </p:cNvPr>
          <p:cNvSpPr/>
          <p:nvPr/>
        </p:nvSpPr>
        <p:spPr>
          <a:xfrm>
            <a:off x="5745760" y="2166493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777246DA-D0BB-B75B-BF9F-26D6CBE78CEE}"/>
              </a:ext>
            </a:extLst>
          </p:cNvPr>
          <p:cNvSpPr txBox="1"/>
          <p:nvPr/>
        </p:nvSpPr>
        <p:spPr>
          <a:xfrm>
            <a:off x="5563756" y="1981827"/>
            <a:ext cx="5274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CCD 2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Organigramme : Connecteur 108">
            <a:extLst>
              <a:ext uri="{FF2B5EF4-FFF2-40B4-BE49-F238E27FC236}">
                <a16:creationId xmlns:a16="http://schemas.microsoft.com/office/drawing/2014/main" id="{C8AD9CE2-2FD7-1F63-76A4-8D80A6CAFE34}"/>
              </a:ext>
            </a:extLst>
          </p:cNvPr>
          <p:cNvSpPr/>
          <p:nvPr/>
        </p:nvSpPr>
        <p:spPr>
          <a:xfrm>
            <a:off x="2241134" y="1651489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B0C6BB1B-DA21-DC51-8476-F7F58005A974}"/>
              </a:ext>
            </a:extLst>
          </p:cNvPr>
          <p:cNvSpPr txBox="1"/>
          <p:nvPr/>
        </p:nvSpPr>
        <p:spPr>
          <a:xfrm>
            <a:off x="2089286" y="1468164"/>
            <a:ext cx="4212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SEPA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rganigramme : Connecteur 110">
            <a:extLst>
              <a:ext uri="{FF2B5EF4-FFF2-40B4-BE49-F238E27FC236}">
                <a16:creationId xmlns:a16="http://schemas.microsoft.com/office/drawing/2014/main" id="{DB11BD4B-FBB6-8A80-6EF3-7444D37B63B9}"/>
              </a:ext>
            </a:extLst>
          </p:cNvPr>
          <p:cNvSpPr/>
          <p:nvPr/>
        </p:nvSpPr>
        <p:spPr>
          <a:xfrm>
            <a:off x="6079204" y="1110221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E762534F-53B7-22C2-1D80-BA6417B3F707}"/>
              </a:ext>
            </a:extLst>
          </p:cNvPr>
          <p:cNvSpPr txBox="1"/>
          <p:nvPr/>
        </p:nvSpPr>
        <p:spPr>
          <a:xfrm>
            <a:off x="5955395" y="932213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IPR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rganigramme : Connecteur 112">
            <a:extLst>
              <a:ext uri="{FF2B5EF4-FFF2-40B4-BE49-F238E27FC236}">
                <a16:creationId xmlns:a16="http://schemas.microsoft.com/office/drawing/2014/main" id="{83901480-7B44-83CA-1A33-CF8BC38F0356}"/>
              </a:ext>
            </a:extLst>
          </p:cNvPr>
          <p:cNvSpPr/>
          <p:nvPr/>
        </p:nvSpPr>
        <p:spPr>
          <a:xfrm>
            <a:off x="2837034" y="1636516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C86E3245-3E79-FDB0-A2D3-2CF3104508C5}"/>
              </a:ext>
            </a:extLst>
          </p:cNvPr>
          <p:cNvSpPr txBox="1"/>
          <p:nvPr/>
        </p:nvSpPr>
        <p:spPr>
          <a:xfrm>
            <a:off x="2647307" y="1436404"/>
            <a:ext cx="444429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eIDAS</a:t>
            </a:r>
            <a:endParaRPr lang="fr-FR" sz="750" b="1" kern="1200">
              <a:solidFill>
                <a:prstClr val="white"/>
              </a:solidFill>
              <a:ea typeface="+mn-ea"/>
            </a:endParaRPr>
          </a:p>
        </p:txBody>
      </p:sp>
      <p:sp>
        <p:nvSpPr>
          <p:cNvPr id="2" name="Organigramme : Connecteur 94">
            <a:extLst>
              <a:ext uri="{FF2B5EF4-FFF2-40B4-BE49-F238E27FC236}">
                <a16:creationId xmlns:a16="http://schemas.microsoft.com/office/drawing/2014/main" id="{4E0EF716-3528-08A6-0CD8-66C2C933FFD0}"/>
              </a:ext>
            </a:extLst>
          </p:cNvPr>
          <p:cNvSpPr/>
          <p:nvPr/>
        </p:nvSpPr>
        <p:spPr>
          <a:xfrm>
            <a:off x="3151966" y="2367935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ZoneTexte 95">
            <a:extLst>
              <a:ext uri="{FF2B5EF4-FFF2-40B4-BE49-F238E27FC236}">
                <a16:creationId xmlns:a16="http://schemas.microsoft.com/office/drawing/2014/main" id="{5751B384-423B-27A9-5EF2-0CCFA4D228CF}"/>
              </a:ext>
            </a:extLst>
          </p:cNvPr>
          <p:cNvSpPr txBox="1"/>
          <p:nvPr/>
        </p:nvSpPr>
        <p:spPr>
          <a:xfrm>
            <a:off x="2969962" y="2183269"/>
            <a:ext cx="596183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AMLD 4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rganigramme : Connecteur 69">
            <a:extLst>
              <a:ext uri="{FF2B5EF4-FFF2-40B4-BE49-F238E27FC236}">
                <a16:creationId xmlns:a16="http://schemas.microsoft.com/office/drawing/2014/main" id="{98CD8C87-D1A5-0767-B12B-B90AE686A606}"/>
              </a:ext>
            </a:extLst>
          </p:cNvPr>
          <p:cNvSpPr/>
          <p:nvPr/>
        </p:nvSpPr>
        <p:spPr>
          <a:xfrm>
            <a:off x="2449214" y="2634567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2" name="ZoneTexte 70">
            <a:extLst>
              <a:ext uri="{FF2B5EF4-FFF2-40B4-BE49-F238E27FC236}">
                <a16:creationId xmlns:a16="http://schemas.microsoft.com/office/drawing/2014/main" id="{8F6C39B8-1322-EE56-CA49-E55BCF9B32B0}"/>
              </a:ext>
            </a:extLst>
          </p:cNvPr>
          <p:cNvSpPr txBox="1"/>
          <p:nvPr/>
        </p:nvSpPr>
        <p:spPr>
          <a:xfrm>
            <a:off x="2267210" y="2449901"/>
            <a:ext cx="436800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CRR 1</a:t>
            </a:r>
            <a:endParaRPr lang="en-US" sz="1350" kern="1200">
              <a:solidFill>
                <a:prstClr val="white"/>
              </a:solidFill>
              <a:latin typeface="Calibri Light"/>
              <a:ea typeface="+mn-ea"/>
              <a:cs typeface="+mn-cs"/>
            </a:endParaRPr>
          </a:p>
        </p:txBody>
      </p:sp>
      <p:sp>
        <p:nvSpPr>
          <p:cNvPr id="14" name="Organigramme : Connecteur 69">
            <a:extLst>
              <a:ext uri="{FF2B5EF4-FFF2-40B4-BE49-F238E27FC236}">
                <a16:creationId xmlns:a16="http://schemas.microsoft.com/office/drawing/2014/main" id="{906CB864-9B38-92C7-2592-384BFDC55174}"/>
              </a:ext>
            </a:extLst>
          </p:cNvPr>
          <p:cNvSpPr/>
          <p:nvPr/>
        </p:nvSpPr>
        <p:spPr>
          <a:xfrm>
            <a:off x="4356789" y="2634567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5" name="ZoneTexte 70">
            <a:extLst>
              <a:ext uri="{FF2B5EF4-FFF2-40B4-BE49-F238E27FC236}">
                <a16:creationId xmlns:a16="http://schemas.microsoft.com/office/drawing/2014/main" id="{2ABF88FE-2F08-C471-BF0C-25F4D06FB38F}"/>
              </a:ext>
            </a:extLst>
          </p:cNvPr>
          <p:cNvSpPr txBox="1"/>
          <p:nvPr/>
        </p:nvSpPr>
        <p:spPr>
          <a:xfrm>
            <a:off x="4174785" y="2449901"/>
            <a:ext cx="457615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CRR 2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rganigramme : Connecteur 69">
            <a:extLst>
              <a:ext uri="{FF2B5EF4-FFF2-40B4-BE49-F238E27FC236}">
                <a16:creationId xmlns:a16="http://schemas.microsoft.com/office/drawing/2014/main" id="{DD51023F-7EA9-A71B-C0A6-740F3B603F8C}"/>
              </a:ext>
            </a:extLst>
          </p:cNvPr>
          <p:cNvSpPr/>
          <p:nvPr/>
        </p:nvSpPr>
        <p:spPr>
          <a:xfrm>
            <a:off x="6094457" y="2619121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7" name="ZoneTexte 70">
            <a:extLst>
              <a:ext uri="{FF2B5EF4-FFF2-40B4-BE49-F238E27FC236}">
                <a16:creationId xmlns:a16="http://schemas.microsoft.com/office/drawing/2014/main" id="{B6EB0ABD-669E-19C1-B4E4-077F8C72CC98}"/>
              </a:ext>
            </a:extLst>
          </p:cNvPr>
          <p:cNvSpPr txBox="1"/>
          <p:nvPr/>
        </p:nvSpPr>
        <p:spPr>
          <a:xfrm>
            <a:off x="5912453" y="2434455"/>
            <a:ext cx="497682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CRR 3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rganigramme : Connecteur 69">
            <a:extLst>
              <a:ext uri="{FF2B5EF4-FFF2-40B4-BE49-F238E27FC236}">
                <a16:creationId xmlns:a16="http://schemas.microsoft.com/office/drawing/2014/main" id="{0014650A-4957-D36E-CED8-3D99203F5D3B}"/>
              </a:ext>
            </a:extLst>
          </p:cNvPr>
          <p:cNvSpPr/>
          <p:nvPr/>
        </p:nvSpPr>
        <p:spPr>
          <a:xfrm>
            <a:off x="2580505" y="2897149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9" name="ZoneTexte 70">
            <a:extLst>
              <a:ext uri="{FF2B5EF4-FFF2-40B4-BE49-F238E27FC236}">
                <a16:creationId xmlns:a16="http://schemas.microsoft.com/office/drawing/2014/main" id="{DB367F00-3DDB-36C4-E1ED-9B52626D2677}"/>
              </a:ext>
            </a:extLst>
          </p:cNvPr>
          <p:cNvSpPr txBox="1"/>
          <p:nvPr/>
        </p:nvSpPr>
        <p:spPr>
          <a:xfrm>
            <a:off x="2398501" y="2712482"/>
            <a:ext cx="507714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CRD 4</a:t>
            </a:r>
            <a:endParaRPr lang="en-US" sz="1350" kern="1200">
              <a:solidFill>
                <a:prstClr val="white"/>
              </a:solidFill>
              <a:latin typeface="Calibri Light"/>
              <a:ea typeface="+mn-ea"/>
              <a:cs typeface="+mn-cs"/>
            </a:endParaRPr>
          </a:p>
        </p:txBody>
      </p:sp>
      <p:sp>
        <p:nvSpPr>
          <p:cNvPr id="100" name="Organigramme : Connecteur 69">
            <a:extLst>
              <a:ext uri="{FF2B5EF4-FFF2-40B4-BE49-F238E27FC236}">
                <a16:creationId xmlns:a16="http://schemas.microsoft.com/office/drawing/2014/main" id="{68EC4B72-EA45-A27C-E8AA-DC7362166398}"/>
              </a:ext>
            </a:extLst>
          </p:cNvPr>
          <p:cNvSpPr/>
          <p:nvPr/>
        </p:nvSpPr>
        <p:spPr>
          <a:xfrm>
            <a:off x="6473418" y="3181105"/>
            <a:ext cx="58783" cy="61793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5" name="ZoneTexte 70">
            <a:extLst>
              <a:ext uri="{FF2B5EF4-FFF2-40B4-BE49-F238E27FC236}">
                <a16:creationId xmlns:a16="http://schemas.microsoft.com/office/drawing/2014/main" id="{0EE81F52-A23D-FF83-DDF1-F911946FF794}"/>
              </a:ext>
            </a:extLst>
          </p:cNvPr>
          <p:cNvSpPr txBox="1"/>
          <p:nvPr/>
        </p:nvSpPr>
        <p:spPr>
          <a:xfrm>
            <a:off x="6167750" y="2995472"/>
            <a:ext cx="630224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AI Liability</a:t>
            </a:r>
          </a:p>
        </p:txBody>
      </p:sp>
      <p:sp>
        <p:nvSpPr>
          <p:cNvPr id="116" name="Organigramme : Connecteur 69">
            <a:extLst>
              <a:ext uri="{FF2B5EF4-FFF2-40B4-BE49-F238E27FC236}">
                <a16:creationId xmlns:a16="http://schemas.microsoft.com/office/drawing/2014/main" id="{21F1CBE0-42F3-1B4C-266F-2C3CF5FD13CB}"/>
              </a:ext>
            </a:extLst>
          </p:cNvPr>
          <p:cNvSpPr/>
          <p:nvPr/>
        </p:nvSpPr>
        <p:spPr>
          <a:xfrm>
            <a:off x="6117626" y="2866255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7" name="ZoneTexte 70">
            <a:extLst>
              <a:ext uri="{FF2B5EF4-FFF2-40B4-BE49-F238E27FC236}">
                <a16:creationId xmlns:a16="http://schemas.microsoft.com/office/drawing/2014/main" id="{19E1A13F-3125-8F18-6B05-FDAFE6162C86}"/>
              </a:ext>
            </a:extLst>
          </p:cNvPr>
          <p:cNvSpPr txBox="1"/>
          <p:nvPr/>
        </p:nvSpPr>
        <p:spPr>
          <a:xfrm>
            <a:off x="5935622" y="2681590"/>
            <a:ext cx="481427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CRD 6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Organigramme : Connecteur 69">
            <a:extLst>
              <a:ext uri="{FF2B5EF4-FFF2-40B4-BE49-F238E27FC236}">
                <a16:creationId xmlns:a16="http://schemas.microsoft.com/office/drawing/2014/main" id="{511404DC-3E67-BBE9-12DD-D555EC1F6B79}"/>
              </a:ext>
            </a:extLst>
          </p:cNvPr>
          <p:cNvSpPr/>
          <p:nvPr/>
        </p:nvSpPr>
        <p:spPr>
          <a:xfrm>
            <a:off x="1537904" y="2928040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9" name="ZoneTexte 70">
            <a:extLst>
              <a:ext uri="{FF2B5EF4-FFF2-40B4-BE49-F238E27FC236}">
                <a16:creationId xmlns:a16="http://schemas.microsoft.com/office/drawing/2014/main" id="{27FF847F-9B99-3796-85F5-EE3747005576}"/>
              </a:ext>
            </a:extLst>
          </p:cNvPr>
          <p:cNvSpPr txBox="1"/>
          <p:nvPr/>
        </p:nvSpPr>
        <p:spPr>
          <a:xfrm>
            <a:off x="1355900" y="2743374"/>
            <a:ext cx="493553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CRD 3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rganigramme : Connecteur 100">
            <a:extLst>
              <a:ext uri="{FF2B5EF4-FFF2-40B4-BE49-F238E27FC236}">
                <a16:creationId xmlns:a16="http://schemas.microsoft.com/office/drawing/2014/main" id="{3438F1DD-6EE4-AB8A-7045-898446FF8E24}"/>
              </a:ext>
            </a:extLst>
          </p:cNvPr>
          <p:cNvSpPr/>
          <p:nvPr/>
        </p:nvSpPr>
        <p:spPr>
          <a:xfrm>
            <a:off x="6908646" y="2852003"/>
            <a:ext cx="58783" cy="61793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21" name="ZoneTexte 101">
            <a:extLst>
              <a:ext uri="{FF2B5EF4-FFF2-40B4-BE49-F238E27FC236}">
                <a16:creationId xmlns:a16="http://schemas.microsoft.com/office/drawing/2014/main" id="{6C963F8E-F3EF-1DA4-7A6B-F3164318ED14}"/>
              </a:ext>
            </a:extLst>
          </p:cNvPr>
          <p:cNvSpPr txBox="1"/>
          <p:nvPr/>
        </p:nvSpPr>
        <p:spPr>
          <a:xfrm>
            <a:off x="6633881" y="2515668"/>
            <a:ext cx="936628" cy="30008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Cloud and AI Development Act</a:t>
            </a:r>
            <a:endParaRPr lang="en-US" sz="1350" kern="1200">
              <a:solidFill>
                <a:prstClr val="white"/>
              </a:solidFill>
              <a:latin typeface="Calibri Light"/>
              <a:ea typeface="+mn-ea"/>
              <a:cs typeface="+mn-cs"/>
            </a:endParaRPr>
          </a:p>
        </p:txBody>
      </p:sp>
      <p:sp>
        <p:nvSpPr>
          <p:cNvPr id="122" name="Organigramme : Connecteur 100">
            <a:extLst>
              <a:ext uri="{FF2B5EF4-FFF2-40B4-BE49-F238E27FC236}">
                <a16:creationId xmlns:a16="http://schemas.microsoft.com/office/drawing/2014/main" id="{727FDB45-0ACF-339B-2622-E5567EC1EB20}"/>
              </a:ext>
            </a:extLst>
          </p:cNvPr>
          <p:cNvSpPr/>
          <p:nvPr/>
        </p:nvSpPr>
        <p:spPr>
          <a:xfrm>
            <a:off x="7017413" y="1110973"/>
            <a:ext cx="58783" cy="61793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23" name="ZoneTexte 101">
            <a:extLst>
              <a:ext uri="{FF2B5EF4-FFF2-40B4-BE49-F238E27FC236}">
                <a16:creationId xmlns:a16="http://schemas.microsoft.com/office/drawing/2014/main" id="{B9EDD174-CC82-8B68-73CC-3D95AE9BE97B}"/>
              </a:ext>
            </a:extLst>
          </p:cNvPr>
          <p:cNvSpPr txBox="1"/>
          <p:nvPr/>
        </p:nvSpPr>
        <p:spPr>
          <a:xfrm>
            <a:off x="6587041" y="909352"/>
            <a:ext cx="1037027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Digital Fairness Act</a:t>
            </a:r>
            <a:endParaRPr lang="en-US" sz="1350" kern="1200">
              <a:solidFill>
                <a:prstClr val="white"/>
              </a:solidFill>
              <a:latin typeface="Calibri Light"/>
              <a:ea typeface="+mn-ea"/>
              <a:cs typeface="+mn-cs"/>
            </a:endParaRPr>
          </a:p>
        </p:txBody>
      </p:sp>
      <p:sp>
        <p:nvSpPr>
          <p:cNvPr id="126" name="ZoneTexte 109">
            <a:extLst>
              <a:ext uri="{FF2B5EF4-FFF2-40B4-BE49-F238E27FC236}">
                <a16:creationId xmlns:a16="http://schemas.microsoft.com/office/drawing/2014/main" id="{8F5A8638-932D-4EB9-5032-F703CB2B8FE7}"/>
              </a:ext>
            </a:extLst>
          </p:cNvPr>
          <p:cNvSpPr txBox="1"/>
          <p:nvPr/>
        </p:nvSpPr>
        <p:spPr>
          <a:xfrm>
            <a:off x="799549" y="3933115"/>
            <a:ext cx="1046821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Texte adopté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ZoneTexte 109">
            <a:extLst>
              <a:ext uri="{FF2B5EF4-FFF2-40B4-BE49-F238E27FC236}">
                <a16:creationId xmlns:a16="http://schemas.microsoft.com/office/drawing/2014/main" id="{BD66A455-53E1-05D7-7C91-36AEB5014BD0}"/>
              </a:ext>
            </a:extLst>
          </p:cNvPr>
          <p:cNvSpPr txBox="1"/>
          <p:nvPr/>
        </p:nvSpPr>
        <p:spPr>
          <a:xfrm>
            <a:off x="814995" y="4110744"/>
            <a:ext cx="1355740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Date d'adoption estimée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DBB689C8-304A-56BA-27B8-AC7221BEC026}"/>
              </a:ext>
            </a:extLst>
          </p:cNvPr>
          <p:cNvSpPr/>
          <p:nvPr/>
        </p:nvSpPr>
        <p:spPr>
          <a:xfrm>
            <a:off x="694913" y="4367845"/>
            <a:ext cx="58783" cy="61793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ZoneTexte 109">
            <a:extLst>
              <a:ext uri="{FF2B5EF4-FFF2-40B4-BE49-F238E27FC236}">
                <a16:creationId xmlns:a16="http://schemas.microsoft.com/office/drawing/2014/main" id="{12E7D0BA-44FB-9AEA-8ACE-10EFF49FE920}"/>
              </a:ext>
            </a:extLst>
          </p:cNvPr>
          <p:cNvSpPr txBox="1"/>
          <p:nvPr/>
        </p:nvSpPr>
        <p:spPr>
          <a:xfrm>
            <a:off x="826225" y="4315535"/>
            <a:ext cx="1567541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Texte retiré (date de retrait)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Organigramme : Connecteur 69">
            <a:extLst>
              <a:ext uri="{FF2B5EF4-FFF2-40B4-BE49-F238E27FC236}">
                <a16:creationId xmlns:a16="http://schemas.microsoft.com/office/drawing/2014/main" id="{1024B232-AB37-0061-8D48-AE5E204FD6FA}"/>
              </a:ext>
            </a:extLst>
          </p:cNvPr>
          <p:cNvSpPr/>
          <p:nvPr/>
        </p:nvSpPr>
        <p:spPr>
          <a:xfrm>
            <a:off x="6425537" y="2114627"/>
            <a:ext cx="58783" cy="61793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25" name="ZoneTexte 70">
            <a:extLst>
              <a:ext uri="{FF2B5EF4-FFF2-40B4-BE49-F238E27FC236}">
                <a16:creationId xmlns:a16="http://schemas.microsoft.com/office/drawing/2014/main" id="{08563DF8-82A4-A5B1-0868-5E575A7C5C02}"/>
              </a:ext>
            </a:extLst>
          </p:cNvPr>
          <p:cNvSpPr txBox="1"/>
          <p:nvPr/>
        </p:nvSpPr>
        <p:spPr>
          <a:xfrm>
            <a:off x="6151764" y="1929031"/>
            <a:ext cx="630224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E-Privacy</a:t>
            </a:r>
          </a:p>
        </p:txBody>
      </p:sp>
      <p:sp>
        <p:nvSpPr>
          <p:cNvPr id="128" name="Organigramme : Connecteur 69">
            <a:extLst>
              <a:ext uri="{FF2B5EF4-FFF2-40B4-BE49-F238E27FC236}">
                <a16:creationId xmlns:a16="http://schemas.microsoft.com/office/drawing/2014/main" id="{EBCB7C75-2972-C6D1-B24F-447D3D6B8D81}"/>
              </a:ext>
            </a:extLst>
          </p:cNvPr>
          <p:cNvSpPr/>
          <p:nvPr/>
        </p:nvSpPr>
        <p:spPr>
          <a:xfrm>
            <a:off x="4477155" y="2877325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29" name="ZoneTexte 70">
            <a:extLst>
              <a:ext uri="{FF2B5EF4-FFF2-40B4-BE49-F238E27FC236}">
                <a16:creationId xmlns:a16="http://schemas.microsoft.com/office/drawing/2014/main" id="{2BDA1F20-2994-8DA4-B8F2-42C8A9E4C545}"/>
              </a:ext>
            </a:extLst>
          </p:cNvPr>
          <p:cNvSpPr txBox="1"/>
          <p:nvPr/>
        </p:nvSpPr>
        <p:spPr>
          <a:xfrm>
            <a:off x="4295150" y="2692658"/>
            <a:ext cx="507714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CRD 5</a:t>
            </a:r>
            <a:endParaRPr lang="en-US" sz="1350" kern="1200">
              <a:solidFill>
                <a:prstClr val="white"/>
              </a:solidFill>
              <a:latin typeface="Calibri Light"/>
              <a:ea typeface="+mn-ea"/>
              <a:cs typeface="+mn-cs"/>
            </a:endParaRPr>
          </a:p>
        </p:txBody>
      </p:sp>
      <p:sp>
        <p:nvSpPr>
          <p:cNvPr id="130" name="Organigramme : Connecteur 129">
            <a:extLst>
              <a:ext uri="{FF2B5EF4-FFF2-40B4-BE49-F238E27FC236}">
                <a16:creationId xmlns:a16="http://schemas.microsoft.com/office/drawing/2014/main" id="{E551A88D-469E-A8A0-D8A8-A0C830599633}"/>
              </a:ext>
            </a:extLst>
          </p:cNvPr>
          <p:cNvSpPr/>
          <p:nvPr/>
        </p:nvSpPr>
        <p:spPr>
          <a:xfrm>
            <a:off x="5815480" y="2458069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35A602EA-D039-B99F-5792-EBF196E0B001}"/>
              </a:ext>
            </a:extLst>
          </p:cNvPr>
          <p:cNvSpPr txBox="1"/>
          <p:nvPr/>
        </p:nvSpPr>
        <p:spPr>
          <a:xfrm>
            <a:off x="5672294" y="2279992"/>
            <a:ext cx="5274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CSA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Organigramme : Connecteur 131">
            <a:extLst>
              <a:ext uri="{FF2B5EF4-FFF2-40B4-BE49-F238E27FC236}">
                <a16:creationId xmlns:a16="http://schemas.microsoft.com/office/drawing/2014/main" id="{2C39EB7D-D70B-FB8A-5B26-2649FB530EEE}"/>
              </a:ext>
            </a:extLst>
          </p:cNvPr>
          <p:cNvSpPr/>
          <p:nvPr/>
        </p:nvSpPr>
        <p:spPr>
          <a:xfrm>
            <a:off x="5460729" y="2011576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3F8A4DD2-C3C3-D4F1-EBA7-EDF7F0A96602}"/>
              </a:ext>
            </a:extLst>
          </p:cNvPr>
          <p:cNvSpPr txBox="1"/>
          <p:nvPr/>
        </p:nvSpPr>
        <p:spPr>
          <a:xfrm>
            <a:off x="5324652" y="1835490"/>
            <a:ext cx="5274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DGA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Organigramme : Connecteur 69">
            <a:extLst>
              <a:ext uri="{FF2B5EF4-FFF2-40B4-BE49-F238E27FC236}">
                <a16:creationId xmlns:a16="http://schemas.microsoft.com/office/drawing/2014/main" id="{2FD4384F-1AC6-8EA1-C0AC-D933571BBD20}"/>
              </a:ext>
            </a:extLst>
          </p:cNvPr>
          <p:cNvSpPr/>
          <p:nvPr/>
        </p:nvSpPr>
        <p:spPr>
          <a:xfrm>
            <a:off x="5406333" y="2355051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6" name="ZoneTexte 70">
            <a:extLst>
              <a:ext uri="{FF2B5EF4-FFF2-40B4-BE49-F238E27FC236}">
                <a16:creationId xmlns:a16="http://schemas.microsoft.com/office/drawing/2014/main" id="{E09C032A-B19C-7B40-35FA-FB2FACD2A55C}"/>
              </a:ext>
            </a:extLst>
          </p:cNvPr>
          <p:cNvSpPr txBox="1"/>
          <p:nvPr/>
        </p:nvSpPr>
        <p:spPr>
          <a:xfrm>
            <a:off x="5275763" y="2170711"/>
            <a:ext cx="507714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DLT</a:t>
            </a:r>
            <a:endParaRPr lang="en-US" sz="1350" kern="1200">
              <a:solidFill>
                <a:prstClr val="white"/>
              </a:solidFill>
              <a:latin typeface="Calibri Light"/>
              <a:ea typeface="+mn-ea"/>
              <a:cs typeface="+mn-cs"/>
            </a:endParaRPr>
          </a:p>
        </p:txBody>
      </p:sp>
      <p:sp>
        <p:nvSpPr>
          <p:cNvPr id="137" name="Organigramme : Connecteur 136">
            <a:extLst>
              <a:ext uri="{FF2B5EF4-FFF2-40B4-BE49-F238E27FC236}">
                <a16:creationId xmlns:a16="http://schemas.microsoft.com/office/drawing/2014/main" id="{37C275CA-11D3-0E46-5E04-0039D93F2723}"/>
              </a:ext>
            </a:extLst>
          </p:cNvPr>
          <p:cNvSpPr/>
          <p:nvPr/>
        </p:nvSpPr>
        <p:spPr>
          <a:xfrm>
            <a:off x="5435724" y="1227863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78312CDF-FD4F-F46F-545E-49C248E6B217}"/>
              </a:ext>
            </a:extLst>
          </p:cNvPr>
          <p:cNvSpPr txBox="1"/>
          <p:nvPr/>
        </p:nvSpPr>
        <p:spPr>
          <a:xfrm>
            <a:off x="5265870" y="1043197"/>
            <a:ext cx="5274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DSA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Organigramme : Connecteur 138">
            <a:extLst>
              <a:ext uri="{FF2B5EF4-FFF2-40B4-BE49-F238E27FC236}">
                <a16:creationId xmlns:a16="http://schemas.microsoft.com/office/drawing/2014/main" id="{1F4774F5-3D72-DDA9-9ABB-D637FFC45016}"/>
              </a:ext>
            </a:extLst>
          </p:cNvPr>
          <p:cNvSpPr/>
          <p:nvPr/>
        </p:nvSpPr>
        <p:spPr>
          <a:xfrm>
            <a:off x="5435724" y="844461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4A0E5B25-D6BF-F11D-63E6-56D7C162905F}"/>
              </a:ext>
            </a:extLst>
          </p:cNvPr>
          <p:cNvSpPr txBox="1"/>
          <p:nvPr/>
        </p:nvSpPr>
        <p:spPr>
          <a:xfrm>
            <a:off x="5299529" y="660060"/>
            <a:ext cx="5274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DMA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Organigramme : Connecteur 140">
            <a:extLst>
              <a:ext uri="{FF2B5EF4-FFF2-40B4-BE49-F238E27FC236}">
                <a16:creationId xmlns:a16="http://schemas.microsoft.com/office/drawing/2014/main" id="{E86258C6-9A82-5761-D725-FFB8634AC3F7}"/>
              </a:ext>
            </a:extLst>
          </p:cNvPr>
          <p:cNvSpPr/>
          <p:nvPr/>
        </p:nvSpPr>
        <p:spPr>
          <a:xfrm>
            <a:off x="5827593" y="968316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1A6B76EA-648C-6281-9A82-6696C8FD3816}"/>
              </a:ext>
            </a:extLst>
          </p:cNvPr>
          <p:cNvSpPr txBox="1"/>
          <p:nvPr/>
        </p:nvSpPr>
        <p:spPr>
          <a:xfrm>
            <a:off x="5639861" y="782302"/>
            <a:ext cx="5274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eIDAS 2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Organigramme : Connecteur 142">
            <a:extLst>
              <a:ext uri="{FF2B5EF4-FFF2-40B4-BE49-F238E27FC236}">
                <a16:creationId xmlns:a16="http://schemas.microsoft.com/office/drawing/2014/main" id="{22A526E1-AE22-B0C2-B365-FDE0EE125946}"/>
              </a:ext>
            </a:extLst>
          </p:cNvPr>
          <p:cNvSpPr/>
          <p:nvPr/>
        </p:nvSpPr>
        <p:spPr>
          <a:xfrm>
            <a:off x="5559011" y="2665914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687175A4-59C5-AD28-91B0-F0502503D491}"/>
              </a:ext>
            </a:extLst>
          </p:cNvPr>
          <p:cNvSpPr txBox="1"/>
          <p:nvPr/>
        </p:nvSpPr>
        <p:spPr>
          <a:xfrm>
            <a:off x="5400732" y="2481248"/>
            <a:ext cx="421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</a:t>
            </a:r>
            <a:endParaRPr lang="fr-FR" sz="750" b="1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Organigramme : Connecteur 69">
            <a:extLst>
              <a:ext uri="{FF2B5EF4-FFF2-40B4-BE49-F238E27FC236}">
                <a16:creationId xmlns:a16="http://schemas.microsoft.com/office/drawing/2014/main" id="{FD211B54-21ED-8B3C-47B3-FB3F14DCE899}"/>
              </a:ext>
            </a:extLst>
          </p:cNvPr>
          <p:cNvSpPr/>
          <p:nvPr/>
        </p:nvSpPr>
        <p:spPr>
          <a:xfrm>
            <a:off x="5769641" y="2896018"/>
            <a:ext cx="58783" cy="61793"/>
          </a:xfrm>
          <a:prstGeom prst="flowChartConnector">
            <a:avLst/>
          </a:prstGeom>
          <a:solidFill>
            <a:srgbClr val="F68D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fr-FR" sz="1350" kern="120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46" name="ZoneTexte 70">
            <a:extLst>
              <a:ext uri="{FF2B5EF4-FFF2-40B4-BE49-F238E27FC236}">
                <a16:creationId xmlns:a16="http://schemas.microsoft.com/office/drawing/2014/main" id="{20A8CCD3-11A3-01A7-D493-4C4CA4EAE9F9}"/>
              </a:ext>
            </a:extLst>
          </p:cNvPr>
          <p:cNvSpPr txBox="1"/>
          <p:nvPr/>
        </p:nvSpPr>
        <p:spPr>
          <a:xfrm>
            <a:off x="5620406" y="2716240"/>
            <a:ext cx="507714" cy="18466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</a:pPr>
            <a:r>
              <a:rPr lang="nl-BE" sz="750" b="1" kern="1200">
                <a:solidFill>
                  <a:prstClr val="white"/>
                </a:solidFill>
                <a:ea typeface="+mn-ea"/>
              </a:rPr>
              <a:t>TFR</a:t>
            </a:r>
            <a:endParaRPr lang="en-US" sz="1350" kern="1200">
              <a:solidFill>
                <a:prstClr val="white"/>
              </a:solidFill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06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48EA2-AC43-F7D8-643D-1BE19EBA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r>
              <a:rPr lang="en-US" kern="1200">
                <a:ea typeface="+mn-ea"/>
              </a:rPr>
              <a:t>Draft PSD3/PSR – Evolution or Revolution</a:t>
            </a:r>
            <a:endParaRPr lang="fr-BE" kern="1200"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F8C14-3956-4DC2-13BB-F2637296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r>
              <a:rPr lang="fr-BE" kern="1200">
                <a:ea typeface="+mn-ea"/>
              </a:rPr>
              <a:t> </a:t>
            </a:r>
            <a:fld id="{C65F3DA8-4313-463B-B800-0AF3191A95F9}" type="slidenum">
              <a:rPr lang="fr-BE" kern="1200">
                <a:ea typeface="+mn-ea"/>
              </a:rPr>
              <a:pPr defTabSz="685800">
                <a:buClrTx/>
              </a:pPr>
              <a:t>7</a:t>
            </a:fld>
            <a:endParaRPr lang="fr-BE" kern="1200">
              <a:ea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CF0E20-94EA-DEE2-5BB5-9DEB68B445F1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536229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0059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fr-FR" sz="750">
                <a:solidFill>
                  <a:prstClr val="white"/>
                </a:solidFill>
                <a:latin typeface="Arial"/>
                <a:cs typeface="Arial"/>
              </a:rPr>
              <a:t>Simont Braun / Finance Innovation – Conférence 18 11 2025 – Réglementation en vigueur</a:t>
            </a:r>
            <a:endParaRPr lang="fr-FR" sz="750">
              <a:solidFill>
                <a:prstClr val="white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78E188C6-B18B-C500-B9F9-308CCF90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990"/>
            <a:ext cx="7114814" cy="630165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 sz="1875">
                <a:solidFill>
                  <a:schemeClr val="bg1"/>
                </a:solidFill>
                <a:latin typeface="Arial"/>
                <a:cs typeface="Arial"/>
              </a:rPr>
              <a:t>État des lieux de la réglementation européenne</a:t>
            </a:r>
            <a:endParaRPr lang="fr-FR" sz="1875">
              <a:solidFill>
                <a:schemeClr val="bg1"/>
              </a:solidFill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DB81AAE-3CAE-22CB-6FFA-AEFE0392B651}"/>
              </a:ext>
            </a:extLst>
          </p:cNvPr>
          <p:cNvGraphicFramePr>
            <a:graphicFrameLocks noGrp="1"/>
          </p:cNvGraphicFramePr>
          <p:nvPr/>
        </p:nvGraphicFramePr>
        <p:xfrm>
          <a:off x="457905" y="1041105"/>
          <a:ext cx="8233378" cy="3557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315">
                  <a:extLst>
                    <a:ext uri="{9D8B030D-6E8A-4147-A177-3AD203B41FA5}">
                      <a16:colId xmlns:a16="http://schemas.microsoft.com/office/drawing/2014/main" val="763289366"/>
                    </a:ext>
                  </a:extLst>
                </a:gridCol>
                <a:gridCol w="2322871">
                  <a:extLst>
                    <a:ext uri="{9D8B030D-6E8A-4147-A177-3AD203B41FA5}">
                      <a16:colId xmlns:a16="http://schemas.microsoft.com/office/drawing/2014/main" val="1755578890"/>
                    </a:ext>
                  </a:extLst>
                </a:gridCol>
                <a:gridCol w="1216742">
                  <a:extLst>
                    <a:ext uri="{9D8B030D-6E8A-4147-A177-3AD203B41FA5}">
                      <a16:colId xmlns:a16="http://schemas.microsoft.com/office/drawing/2014/main" val="2555985617"/>
                    </a:ext>
                  </a:extLst>
                </a:gridCol>
                <a:gridCol w="1944911">
                  <a:extLst>
                    <a:ext uri="{9D8B030D-6E8A-4147-A177-3AD203B41FA5}">
                      <a16:colId xmlns:a16="http://schemas.microsoft.com/office/drawing/2014/main" val="2754591180"/>
                    </a:ext>
                  </a:extLst>
                </a:gridCol>
                <a:gridCol w="1783538">
                  <a:extLst>
                    <a:ext uri="{9D8B030D-6E8A-4147-A177-3AD203B41FA5}">
                      <a16:colId xmlns:a16="http://schemas.microsoft.com/office/drawing/2014/main" val="19368341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Sujet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Instrument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N°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Entrée en vigueur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Entrée en application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8604"/>
                  </a:ext>
                </a:extLst>
              </a:tr>
              <a:tr h="256091">
                <a:tc rowSpan="5">
                  <a:txBody>
                    <a:bodyPr/>
                    <a:lstStyle/>
                    <a:p>
                      <a:pPr algn="ctr"/>
                      <a:r>
                        <a:rPr lang="nl-BE" sz="1100">
                          <a:latin typeface="Arial "/>
                        </a:rPr>
                        <a:t>Cybersécurité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NIS 2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2022/2555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16 janvier 2023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17 octobre 2024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04679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endParaRPr lang="fr-FR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DORA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2022/2554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16 janvier 2023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17 janvier 2025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02135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endParaRPr lang="fr-FR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Cyber Resilience Act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2024/2847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Arial "/>
                        </a:rPr>
                        <a:t>12 novembre 2024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Arial "/>
                        </a:rPr>
                        <a:t>11 décembre 2027 (</a:t>
                      </a:r>
                      <a:r>
                        <a:rPr lang="fr-FR" sz="1100" i="1">
                          <a:latin typeface="Arial "/>
                        </a:rPr>
                        <a:t>full</a:t>
                      </a:r>
                      <a:r>
                        <a:rPr lang="fr-FR" sz="1100">
                          <a:latin typeface="Arial 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181647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Critical Entities Resilience Directive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2022/2557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16 janvier 2023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18 octobre 2024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938943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Cyber Solidarity Act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2025/38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4 février 2025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4 février 2025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54718"/>
                  </a:ext>
                </a:extLst>
              </a:tr>
              <a:tr h="256091">
                <a:tc rowSpan="5">
                  <a:txBody>
                    <a:bodyPr/>
                    <a:lstStyle/>
                    <a:p>
                      <a:pPr algn="ctr"/>
                      <a:r>
                        <a:rPr lang="nl-BE" sz="1100">
                          <a:latin typeface="Arial "/>
                        </a:rPr>
                        <a:t>Data et vie privée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RGPD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2016/679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24 mai 2016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25 mai 2018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660981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Data Governance Act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2022/868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23 juin 2022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24 septembre 2023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51816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Data Act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2023/2854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11 janvier 2024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12 septembre 2025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87225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eIDAS 2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2024/1183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 mai 2024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21 novembre 2026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59842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E-Privacy (règlement)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>
                          <a:latin typeface="Arial "/>
                        </a:rPr>
                        <a:t>Retiré en février 2025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691765"/>
                  </a:ext>
                </a:extLst>
              </a:tr>
              <a:tr h="256091">
                <a:tc rowSpan="3">
                  <a:txBody>
                    <a:bodyPr/>
                    <a:lstStyle/>
                    <a:p>
                      <a:pPr algn="ctr"/>
                      <a:r>
                        <a:rPr lang="nl-BE" sz="1100">
                          <a:latin typeface="Arial "/>
                        </a:rPr>
                        <a:t>Blockchain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MiCA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2023/1114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29 juin 2023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30 décembre 2024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701029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Transfer of Funds Regulation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2023/1113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29 juin 2023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30 décembre 2024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355682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DLT Pilot Regime (règlement)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2022/858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22 juin 2022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23 mars 2023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34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19235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ABA05-3527-35BC-C310-078184BAD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00D82-1B04-29A6-5A68-EF3795AF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r>
              <a:rPr lang="en-US" kern="1200">
                <a:ea typeface="+mn-ea"/>
              </a:rPr>
              <a:t>Draft PSD3/PSR – Evolution or Revolution</a:t>
            </a:r>
            <a:endParaRPr lang="fr-BE" kern="1200"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42366-036D-708B-6133-AAB0369E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r>
              <a:rPr lang="fr-BE" kern="1200">
                <a:ea typeface="+mn-ea"/>
              </a:rPr>
              <a:t> </a:t>
            </a:r>
            <a:fld id="{C65F3DA8-4313-463B-B800-0AF3191A95F9}" type="slidenum">
              <a:rPr lang="fr-BE" kern="1200">
                <a:ea typeface="+mn-ea"/>
              </a:rPr>
              <a:pPr defTabSz="685800">
                <a:buClrTx/>
              </a:pPr>
              <a:t>8</a:t>
            </a:fld>
            <a:endParaRPr lang="fr-BE" kern="1200">
              <a:ea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5B08C-EAD8-7B13-58D8-21FE57D9E144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536229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0059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fr-FR" sz="750">
                <a:solidFill>
                  <a:prstClr val="white"/>
                </a:solidFill>
                <a:latin typeface="Arial"/>
                <a:cs typeface="Arial"/>
              </a:rPr>
              <a:t>Simont Braun / Finance Innovation – Conférence 18 11 2025 – Réglementation en vigueur</a:t>
            </a:r>
            <a:endParaRPr lang="fr-FR" sz="750">
              <a:solidFill>
                <a:prstClr val="white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F538D0B-18CF-EAE0-D06E-2F8E4524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990"/>
            <a:ext cx="7114814" cy="630165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 sz="1875">
                <a:solidFill>
                  <a:schemeClr val="bg1"/>
                </a:solidFill>
                <a:latin typeface="Arial"/>
                <a:cs typeface="Arial"/>
              </a:rPr>
              <a:t>État des lieux de la réglementation européenne</a:t>
            </a:r>
            <a:endParaRPr lang="fr-FR" sz="1875">
              <a:solidFill>
                <a:schemeClr val="bg1"/>
              </a:solidFill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2564B62-FB58-526D-37EB-0BEF7485077C}"/>
              </a:ext>
            </a:extLst>
          </p:cNvPr>
          <p:cNvGraphicFramePr>
            <a:graphicFrameLocks noGrp="1"/>
          </p:cNvGraphicFramePr>
          <p:nvPr/>
        </p:nvGraphicFramePr>
        <p:xfrm>
          <a:off x="457905" y="1056081"/>
          <a:ext cx="8233376" cy="3569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508">
                  <a:extLst>
                    <a:ext uri="{9D8B030D-6E8A-4147-A177-3AD203B41FA5}">
                      <a16:colId xmlns:a16="http://schemas.microsoft.com/office/drawing/2014/main" val="763289366"/>
                    </a:ext>
                  </a:extLst>
                </a:gridCol>
                <a:gridCol w="2030318">
                  <a:extLst>
                    <a:ext uri="{9D8B030D-6E8A-4147-A177-3AD203B41FA5}">
                      <a16:colId xmlns:a16="http://schemas.microsoft.com/office/drawing/2014/main" val="1755578890"/>
                    </a:ext>
                  </a:extLst>
                </a:gridCol>
                <a:gridCol w="1393722">
                  <a:extLst>
                    <a:ext uri="{9D8B030D-6E8A-4147-A177-3AD203B41FA5}">
                      <a16:colId xmlns:a16="http://schemas.microsoft.com/office/drawing/2014/main" val="974765400"/>
                    </a:ext>
                  </a:extLst>
                </a:gridCol>
                <a:gridCol w="1815587">
                  <a:extLst>
                    <a:ext uri="{9D8B030D-6E8A-4147-A177-3AD203B41FA5}">
                      <a16:colId xmlns:a16="http://schemas.microsoft.com/office/drawing/2014/main" val="2754591180"/>
                    </a:ext>
                  </a:extLst>
                </a:gridCol>
                <a:gridCol w="1861243">
                  <a:extLst>
                    <a:ext uri="{9D8B030D-6E8A-4147-A177-3AD203B41FA5}">
                      <a16:colId xmlns:a16="http://schemas.microsoft.com/office/drawing/2014/main" val="193683413"/>
                    </a:ext>
                  </a:extLst>
                </a:gridCol>
              </a:tblGrid>
              <a:tr h="240030">
                <a:tc>
                  <a:txBody>
                    <a:bodyPr/>
                    <a:lstStyle/>
                    <a:p>
                      <a:r>
                        <a:rPr lang="nl-BE" sz="1100"/>
                        <a:t>Sujet</a:t>
                      </a:r>
                      <a:endParaRPr lang="fr-FR" sz="1100"/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/>
                        <a:t>Instrument</a:t>
                      </a:r>
                      <a:endParaRPr lang="fr-FR" sz="1100"/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/>
                        <a:t>N°</a:t>
                      </a:r>
                      <a:endParaRPr lang="fr-FR" sz="1100"/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/>
                        <a:t>Entrée en vigueur</a:t>
                      </a:r>
                      <a:endParaRPr lang="fr-FR" sz="1100"/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/>
                        <a:t>Entrée en application</a:t>
                      </a:r>
                      <a:endParaRPr lang="fr-FR" sz="1100"/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8604"/>
                  </a:ext>
                </a:extLst>
              </a:tr>
              <a:tr h="256091">
                <a:tc rowSpan="3">
                  <a:txBody>
                    <a:bodyPr/>
                    <a:lstStyle/>
                    <a:p>
                      <a:pPr algn="ctr"/>
                      <a:r>
                        <a:rPr lang="nl-BE" sz="1100">
                          <a:latin typeface="Arial "/>
                        </a:rPr>
                        <a:t>Intelligence</a:t>
                      </a:r>
                      <a:br>
                        <a:rPr lang="nl-BE" sz="1100">
                          <a:latin typeface="Arial "/>
                        </a:rPr>
                      </a:br>
                      <a:r>
                        <a:rPr lang="nl-BE" sz="1100">
                          <a:latin typeface="Arial "/>
                        </a:rPr>
                        <a:t>artificielle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AI Act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2024/1689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 août 2024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 août 2027 (</a:t>
                      </a:r>
                      <a:r>
                        <a:rPr lang="nl-BE" sz="1100" i="1">
                          <a:latin typeface="Arial "/>
                        </a:rPr>
                        <a:t>full</a:t>
                      </a:r>
                      <a:r>
                        <a:rPr lang="nl-BE" sz="1100">
                          <a:latin typeface="Arial "/>
                        </a:rPr>
                        <a:t>)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46844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Arial "/>
                        </a:rPr>
                        <a:t>AI </a:t>
                      </a:r>
                      <a:r>
                        <a:rPr lang="nl-BE" sz="1100" dirty="0" err="1">
                          <a:latin typeface="Arial "/>
                        </a:rPr>
                        <a:t>Liability</a:t>
                      </a:r>
                      <a:r>
                        <a:rPr lang="nl-BE" sz="1100" dirty="0">
                          <a:latin typeface="Arial "/>
                        </a:rPr>
                        <a:t> Act</a:t>
                      </a:r>
                      <a:endParaRPr lang="fr-FR" sz="1100" dirty="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>
                          <a:latin typeface="Arial "/>
                        </a:rPr>
                        <a:t>Retiré en </a:t>
                      </a:r>
                      <a:r>
                        <a:rPr lang="fr-FR" sz="1100">
                          <a:latin typeface="Arial "/>
                        </a:rPr>
                        <a:t>février 2025</a:t>
                      </a:r>
                      <a:endParaRPr lang="nl-BE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094615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Arial "/>
                        </a:rPr>
                        <a:t>Cloud </a:t>
                      </a:r>
                      <a:r>
                        <a:rPr lang="nl-BE" sz="1100" dirty="0" err="1">
                          <a:latin typeface="Arial "/>
                        </a:rPr>
                        <a:t>and</a:t>
                      </a:r>
                      <a:r>
                        <a:rPr lang="nl-BE" sz="1100" dirty="0">
                          <a:latin typeface="Arial "/>
                        </a:rPr>
                        <a:t> AI Development Act</a:t>
                      </a:r>
                      <a:endParaRPr lang="fr-FR" sz="1100" dirty="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>
                          <a:latin typeface="Arial "/>
                        </a:rPr>
                        <a:t>En négociation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3736"/>
                  </a:ext>
                </a:extLst>
              </a:tr>
              <a:tr h="256091">
                <a:tc>
                  <a:txBody>
                    <a:bodyPr/>
                    <a:lstStyle/>
                    <a:p>
                      <a:pPr algn="ctr"/>
                      <a:r>
                        <a:rPr lang="nl-BE" sz="1100">
                          <a:latin typeface="Arial "/>
                        </a:rPr>
                        <a:t>AI + RGPD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Arial "/>
                        </a:rPr>
                        <a:t>Digital Omnibus</a:t>
                      </a:r>
                      <a:endParaRPr lang="fr-FR" sz="1100" dirty="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En négociation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24364"/>
                  </a:ext>
                </a:extLst>
              </a:tr>
              <a:tr h="256091">
                <a:tc rowSpan="5">
                  <a:txBody>
                    <a:bodyPr/>
                    <a:lstStyle/>
                    <a:p>
                      <a:pPr algn="ctr"/>
                      <a:r>
                        <a:rPr lang="nl-BE" sz="1100">
                          <a:latin typeface="Arial "/>
                        </a:rPr>
                        <a:t>Paiement</a:t>
                      </a:r>
                    </a:p>
                    <a:p>
                      <a:pPr algn="ctr"/>
                      <a:r>
                        <a:rPr lang="nl-BE" sz="1100">
                          <a:latin typeface="Arial "/>
                        </a:rPr>
                        <a:t>E-money</a:t>
                      </a:r>
                    </a:p>
                    <a:p>
                      <a:pPr algn="ctr"/>
                      <a:r>
                        <a:rPr lang="nl-BE" sz="1100">
                          <a:latin typeface="Arial "/>
                        </a:rPr>
                        <a:t>Open Banking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PSD 2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2015/2366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13 janvier 2018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14 septembre 2019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555728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endParaRPr lang="fr-FR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SEPA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260/2012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31 mars 2012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 février 2014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21503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endParaRPr lang="fr-FR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IPR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2024/886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8 avril 2024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9 octobre 2025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58008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endParaRPr lang="fr-FR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PSD 3 / PSR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En négociation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TBC: Q1 2026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TBC: 2027-2028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6456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FiDA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>
                          <a:latin typeface="Arial "/>
                        </a:rPr>
                        <a:t>En négociation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898283"/>
                  </a:ext>
                </a:extLst>
              </a:tr>
              <a:tr h="256091">
                <a:tc rowSpan="4">
                  <a:txBody>
                    <a:bodyPr/>
                    <a:lstStyle/>
                    <a:p>
                      <a:pPr algn="ctr"/>
                      <a:r>
                        <a:rPr lang="nl-BE" sz="1100" kern="1200">
                          <a:solidFill>
                            <a:schemeClr val="dk1"/>
                          </a:solidFill>
                          <a:latin typeface="Arial "/>
                          <a:ea typeface="+mn-ea"/>
                          <a:cs typeface="+mn-cs"/>
                        </a:rPr>
                        <a:t>AML</a:t>
                      </a:r>
                    </a:p>
                    <a:p>
                      <a:pPr algn="ctr"/>
                      <a:r>
                        <a:rPr lang="nl-BE" sz="1100">
                          <a:latin typeface="Arial "/>
                        </a:rPr>
                        <a:t>Prudentiel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Arial "/>
                        </a:rPr>
                        <a:t>AMLD 6</a:t>
                      </a:r>
                      <a:r>
                        <a:rPr lang="en-BE" sz="1100">
                          <a:latin typeface="Arial "/>
                        </a:rPr>
                        <a:t>/AMLR/AMLA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2024/1640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9 juillet 2024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10 juillet 2027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9289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rgbClr val="CBD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>
                          <a:latin typeface="Arial "/>
                        </a:rPr>
                        <a:t>CRD 6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>
                          <a:latin typeface="Arial "/>
                        </a:rPr>
                        <a:t>2024/1619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9 juillet 2024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11 janvier 2026 (</a:t>
                      </a:r>
                      <a:r>
                        <a:rPr lang="nl-BE" sz="1100" i="1">
                          <a:latin typeface="Arial "/>
                        </a:rPr>
                        <a:t>full</a:t>
                      </a:r>
                      <a:r>
                        <a:rPr lang="nl-BE" sz="1100">
                          <a:latin typeface="Arial "/>
                        </a:rPr>
                        <a:t> 2027)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652823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rgbClr val="CBD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CRR 3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2024/1623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9 juillet 2024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 janvier 2025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26962"/>
                  </a:ext>
                </a:extLst>
              </a:tr>
              <a:tr h="256091">
                <a:tc vMerge="1"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CCD 2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2023/2225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19 novembre 2023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Arial "/>
                        </a:rPr>
                        <a:t>20 </a:t>
                      </a:r>
                      <a:r>
                        <a:rPr lang="nl-BE" sz="1100" dirty="0" err="1">
                          <a:latin typeface="Arial "/>
                        </a:rPr>
                        <a:t>novembre</a:t>
                      </a:r>
                      <a:r>
                        <a:rPr lang="nl-BE" sz="1100" dirty="0">
                          <a:latin typeface="Arial "/>
                        </a:rPr>
                        <a:t> 2026</a:t>
                      </a:r>
                      <a:endParaRPr lang="fr-FR" sz="1100" dirty="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43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28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29B35F-4D40-DB15-9004-523CCB2D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FC1A4-352B-8FE8-4888-A26CB87B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r>
              <a:rPr lang="en-US" kern="1200">
                <a:ea typeface="+mn-ea"/>
              </a:rPr>
              <a:t>Draft PSD3/PSR – Evolution or Revolution</a:t>
            </a:r>
            <a:endParaRPr lang="fr-BE" kern="1200"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10996-AB88-3CA8-33AA-2F42D88C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r>
              <a:rPr lang="fr-BE" kern="1200">
                <a:ea typeface="+mn-ea"/>
              </a:rPr>
              <a:t> </a:t>
            </a:r>
            <a:fld id="{C65F3DA8-4313-463B-B800-0AF3191A95F9}" type="slidenum">
              <a:rPr lang="fr-BE" kern="1200">
                <a:ea typeface="+mn-ea"/>
              </a:rPr>
              <a:pPr defTabSz="685800">
                <a:buClrTx/>
              </a:pPr>
              <a:t>9</a:t>
            </a:fld>
            <a:endParaRPr lang="fr-BE" kern="1200">
              <a:ea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5DA54-1A68-FC22-5CEE-203718617A2F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536229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0059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fr-FR" sz="750">
                <a:solidFill>
                  <a:prstClr val="white"/>
                </a:solidFill>
                <a:latin typeface="Arial"/>
                <a:cs typeface="Arial"/>
              </a:rPr>
              <a:t>Simont Braun / Finance Innovation – Conférence 18 11 2025 – Réglementation en vigueur</a:t>
            </a:r>
            <a:endParaRPr lang="fr-FR" sz="750">
              <a:solidFill>
                <a:prstClr val="white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A3EEE3E-559E-D987-0A2B-6FBED9F3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990"/>
            <a:ext cx="7114814" cy="630165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 sz="1875">
                <a:solidFill>
                  <a:schemeClr val="bg1"/>
                </a:solidFill>
                <a:latin typeface="Arial"/>
                <a:cs typeface="Arial"/>
              </a:rPr>
              <a:t>État des lieux de la réglementation européenne</a:t>
            </a:r>
            <a:endParaRPr lang="fr-FR" sz="1875">
              <a:solidFill>
                <a:schemeClr val="bg1"/>
              </a:solidFill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772C713-5E3A-2E40-AE26-A6173900C485}"/>
              </a:ext>
            </a:extLst>
          </p:cNvPr>
          <p:cNvGraphicFramePr>
            <a:graphicFrameLocks noGrp="1"/>
          </p:cNvGraphicFramePr>
          <p:nvPr/>
        </p:nvGraphicFramePr>
        <p:xfrm>
          <a:off x="457905" y="1056081"/>
          <a:ext cx="82333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399">
                  <a:extLst>
                    <a:ext uri="{9D8B030D-6E8A-4147-A177-3AD203B41FA5}">
                      <a16:colId xmlns:a16="http://schemas.microsoft.com/office/drawing/2014/main" val="763289366"/>
                    </a:ext>
                  </a:extLst>
                </a:gridCol>
                <a:gridCol w="1806677">
                  <a:extLst>
                    <a:ext uri="{9D8B030D-6E8A-4147-A177-3AD203B41FA5}">
                      <a16:colId xmlns:a16="http://schemas.microsoft.com/office/drawing/2014/main" val="1755578890"/>
                    </a:ext>
                  </a:extLst>
                </a:gridCol>
                <a:gridCol w="1865671">
                  <a:extLst>
                    <a:ext uri="{9D8B030D-6E8A-4147-A177-3AD203B41FA5}">
                      <a16:colId xmlns:a16="http://schemas.microsoft.com/office/drawing/2014/main" val="2452739088"/>
                    </a:ext>
                  </a:extLst>
                </a:gridCol>
                <a:gridCol w="1496962">
                  <a:extLst>
                    <a:ext uri="{9D8B030D-6E8A-4147-A177-3AD203B41FA5}">
                      <a16:colId xmlns:a16="http://schemas.microsoft.com/office/drawing/2014/main" val="2754591180"/>
                    </a:ext>
                  </a:extLst>
                </a:gridCol>
                <a:gridCol w="1722668">
                  <a:extLst>
                    <a:ext uri="{9D8B030D-6E8A-4147-A177-3AD203B41FA5}">
                      <a16:colId xmlns:a16="http://schemas.microsoft.com/office/drawing/2014/main" val="160175076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Sujet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Instrument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N°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Entrée en vigueur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Entrée en application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>
                    <a:solidFill>
                      <a:srgbClr val="F68D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86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nl-BE" sz="1100">
                          <a:latin typeface="Arial "/>
                        </a:rPr>
                        <a:t>Supervision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Capital Markets integration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+mn-cs"/>
                        </a:rPr>
                        <a:t>En négociation</a:t>
                      </a: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BE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7183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nl-BE" sz="1100">
                          <a:latin typeface="Arial "/>
                        </a:rPr>
                        <a:t>Digital euro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Digital euro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+mn-cs"/>
                        </a:rPr>
                        <a:t>En négociation</a:t>
                      </a:r>
                    </a:p>
                  </a:txBody>
                  <a:tcPr marL="68580" marR="68580" marT="34290" marB="34290">
                    <a:solidFill>
                      <a:srgbClr val="FBD1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674313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/>
                      <a:r>
                        <a:rPr lang="nl-BE" sz="1100">
                          <a:latin typeface="Arial "/>
                        </a:rPr>
                        <a:t>Plateformes et services numériques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>
                    <a:solidFill>
                      <a:srgbClr val="E7EA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100">
                          <a:latin typeface="Arial "/>
                        </a:rPr>
                        <a:t>DSA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100">
                          <a:latin typeface="Arial "/>
                        </a:rPr>
                        <a:t>2022/2065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16 novembre 2022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17 février 2024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6546073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100">
                          <a:latin typeface="Arial "/>
                        </a:rPr>
                        <a:t>DMA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100">
                          <a:latin typeface="Arial "/>
                        </a:rPr>
                        <a:t>2022/1925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1 novembre 2022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100">
                          <a:latin typeface="Arial "/>
                        </a:rPr>
                        <a:t>2 mai 2023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3227208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100">
                          <a:latin typeface="Arial "/>
                        </a:rPr>
                        <a:t>Digital Fairness Act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>
                          <a:latin typeface="Arial "/>
                        </a:rPr>
                        <a:t>En négociation</a:t>
                      </a:r>
                      <a:endParaRPr lang="fr-FR" sz="1100">
                        <a:latin typeface="Arial "/>
                      </a:endParaRPr>
                    </a:p>
                  </a:txBody>
                  <a:tcPr marL="68580" marR="68580" marT="34290" marB="34290" anchor="ctr">
                    <a:solidFill>
                      <a:srgbClr val="FBD1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180960"/>
                  </a:ext>
                </a:extLst>
              </a:tr>
            </a:tbl>
          </a:graphicData>
        </a:graphic>
      </p:graphicFrame>
      <p:sp>
        <p:nvSpPr>
          <p:cNvPr id="2" name="Title 4">
            <a:extLst>
              <a:ext uri="{FF2B5EF4-FFF2-40B4-BE49-F238E27FC236}">
                <a16:creationId xmlns:a16="http://schemas.microsoft.com/office/drawing/2014/main" id="{DB72AFC4-8C7B-DB58-26DF-30445ACD71F4}"/>
              </a:ext>
            </a:extLst>
          </p:cNvPr>
          <p:cNvSpPr txBox="1">
            <a:spLocks/>
          </p:cNvSpPr>
          <p:nvPr/>
        </p:nvSpPr>
        <p:spPr>
          <a:xfrm>
            <a:off x="1941255" y="2530551"/>
            <a:ext cx="4879874" cy="9815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59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685800">
              <a:buClrTx/>
            </a:pPr>
            <a:r>
              <a:rPr lang="nl-BE" sz="1125" b="0">
                <a:solidFill>
                  <a:prstClr val="white"/>
                </a:solidFill>
              </a:rPr>
              <a:t>*            *</a:t>
            </a:r>
          </a:p>
          <a:p>
            <a:pPr algn="ctr" defTabSz="685800">
              <a:buClrTx/>
            </a:pPr>
            <a:r>
              <a:rPr lang="fr-FR" sz="1125" b="0">
                <a:solidFill>
                  <a:prstClr val="white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8717966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imont Brau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94C"/>
      </a:accent1>
      <a:accent2>
        <a:srgbClr val="F68D2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594C"/>
      </a:hlink>
      <a:folHlink>
        <a:srgbClr val="F68D2E"/>
      </a:folHlink>
    </a:clrScheme>
    <a:fontScheme name="Custom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1007</Words>
  <Application>Microsoft Office PowerPoint</Application>
  <PresentationFormat>Affichage à l'écran (16:9)</PresentationFormat>
  <Paragraphs>293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Wingdings</vt:lpstr>
      <vt:lpstr>Roboto</vt:lpstr>
      <vt:lpstr>Inter Light</vt:lpstr>
      <vt:lpstr>Inter SemiBold</vt:lpstr>
      <vt:lpstr>Calibri Light</vt:lpstr>
      <vt:lpstr>Arial </vt:lpstr>
      <vt:lpstr>Calibri</vt:lpstr>
      <vt:lpstr>Arial</vt:lpstr>
      <vt:lpstr>Brussels Serif</vt:lpstr>
      <vt:lpstr>Conception personnalisée</vt:lpstr>
      <vt:lpstr>1_Office Theme</vt:lpstr>
      <vt:lpstr>État des lieux de la Réglementation européenne – FinTech </vt:lpstr>
      <vt:lpstr>Présentation PowerPoint</vt:lpstr>
      <vt:lpstr>Présentation PowerPoint</vt:lpstr>
      <vt:lpstr>Présentation PowerPoint</vt:lpstr>
      <vt:lpstr>Présentation PowerPoint</vt:lpstr>
      <vt:lpstr>Chronologie</vt:lpstr>
      <vt:lpstr>État des lieux de la réglementation européenne</vt:lpstr>
      <vt:lpstr>État des lieux de la réglementation européenne</vt:lpstr>
      <vt:lpstr>État des lieux de la réglementation européenne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STEFANOVIC Nathalie</cp:lastModifiedBy>
  <cp:revision>7</cp:revision>
  <dcterms:modified xsi:type="dcterms:W3CDTF">2025-12-01T14:36:00Z</dcterms:modified>
</cp:coreProperties>
</file>